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8.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notesSlides/notesSlide9.xml" ContentType="application/vnd.openxmlformats-officedocument.presentationml.notesSlide+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87" r:id="rId4"/>
  </p:sldMasterIdLst>
  <p:notesMasterIdLst>
    <p:notesMasterId r:id="rId50"/>
  </p:notesMasterIdLst>
  <p:handoutMasterIdLst>
    <p:handoutMasterId r:id="rId51"/>
  </p:handoutMasterIdLst>
  <p:sldIdLst>
    <p:sldId id="276" r:id="rId5"/>
    <p:sldId id="348" r:id="rId6"/>
    <p:sldId id="387" r:id="rId7"/>
    <p:sldId id="388" r:id="rId8"/>
    <p:sldId id="279" r:id="rId9"/>
    <p:sldId id="350" r:id="rId10"/>
    <p:sldId id="351" r:id="rId11"/>
    <p:sldId id="352" r:id="rId12"/>
    <p:sldId id="288" r:id="rId13"/>
    <p:sldId id="289" r:id="rId14"/>
    <p:sldId id="389" r:id="rId15"/>
    <p:sldId id="354" r:id="rId16"/>
    <p:sldId id="355" r:id="rId17"/>
    <p:sldId id="342" r:id="rId18"/>
    <p:sldId id="339" r:id="rId19"/>
    <p:sldId id="356" r:id="rId20"/>
    <p:sldId id="357" r:id="rId21"/>
    <p:sldId id="358" r:id="rId22"/>
    <p:sldId id="291" r:id="rId23"/>
    <p:sldId id="292" r:id="rId24"/>
    <p:sldId id="293" r:id="rId25"/>
    <p:sldId id="294" r:id="rId26"/>
    <p:sldId id="295" r:id="rId27"/>
    <p:sldId id="370" r:id="rId28"/>
    <p:sldId id="296" r:id="rId29"/>
    <p:sldId id="297" r:id="rId30"/>
    <p:sldId id="304" r:id="rId31"/>
    <p:sldId id="305" r:id="rId32"/>
    <p:sldId id="307" r:id="rId33"/>
    <p:sldId id="308" r:id="rId34"/>
    <p:sldId id="371" r:id="rId35"/>
    <p:sldId id="372" r:id="rId36"/>
    <p:sldId id="377" r:id="rId37"/>
    <p:sldId id="384" r:id="rId38"/>
    <p:sldId id="385" r:id="rId39"/>
    <p:sldId id="380" r:id="rId40"/>
    <p:sldId id="302" r:id="rId41"/>
    <p:sldId id="303" r:id="rId42"/>
    <p:sldId id="365" r:id="rId43"/>
    <p:sldId id="368" r:id="rId44"/>
    <p:sldId id="366" r:id="rId45"/>
    <p:sldId id="367" r:id="rId46"/>
    <p:sldId id="386" r:id="rId47"/>
    <p:sldId id="359" r:id="rId48"/>
    <p:sldId id="341" r:id="rId49"/>
  </p:sldIdLst>
  <p:sldSz cx="9144000" cy="6858000" type="screen4x3"/>
  <p:notesSz cx="6797675" cy="9926638"/>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69">
          <p15:clr>
            <a:srgbClr val="A4A3A4"/>
          </p15:clr>
        </p15:guide>
        <p15:guide id="3" orient="horz" pos="3918">
          <p15:clr>
            <a:srgbClr val="A4A3A4"/>
          </p15:clr>
        </p15:guide>
        <p15:guide id="4" orient="horz" pos="677">
          <p15:clr>
            <a:srgbClr val="A4A3A4"/>
          </p15:clr>
        </p15:guide>
        <p15:guide id="5" orient="horz" pos="289">
          <p15:clr>
            <a:srgbClr val="A4A3A4"/>
          </p15:clr>
        </p15:guide>
        <p15:guide id="6" pos="2880">
          <p15:clr>
            <a:srgbClr val="A4A3A4"/>
          </p15:clr>
        </p15:guide>
        <p15:guide id="7" pos="5488">
          <p15:clr>
            <a:srgbClr val="A4A3A4"/>
          </p15:clr>
        </p15:guide>
        <p15:guide id="8" pos="272">
          <p15:clr>
            <a:srgbClr val="A4A3A4"/>
          </p15:clr>
        </p15:guide>
        <p15:guide id="9" pos="725">
          <p15:clr>
            <a:srgbClr val="A4A3A4"/>
          </p15:clr>
        </p15:guide>
        <p15:guide id="10" pos="49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jonck" initials="TJG" lastIdx="14" clrIdx="0"/>
  <p:cmAuthor id="1" name="Devos, Ann"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2244"/>
    <a:srgbClr val="C5DA00"/>
    <a:srgbClr val="BBCC00"/>
    <a:srgbClr val="C9DE00"/>
    <a:srgbClr val="EE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84" autoAdjust="0"/>
  </p:normalViewPr>
  <p:slideViewPr>
    <p:cSldViewPr showGuides="1">
      <p:cViewPr varScale="1">
        <p:scale>
          <a:sx n="105" d="100"/>
          <a:sy n="105" d="100"/>
        </p:scale>
        <p:origin x="1716" y="114"/>
      </p:cViewPr>
      <p:guideLst>
        <p:guide orient="horz" pos="2160"/>
        <p:guide orient="horz" pos="969"/>
        <p:guide orient="horz" pos="3918"/>
        <p:guide orient="horz" pos="677"/>
        <p:guide orient="horz" pos="289"/>
        <p:guide pos="2880"/>
        <p:guide pos="5488"/>
        <p:guide pos="272"/>
        <p:guide pos="725"/>
        <p:guide pos="499"/>
      </p:guideLst>
    </p:cSldViewPr>
  </p:slideViewPr>
  <p:outlineViewPr>
    <p:cViewPr>
      <p:scale>
        <a:sx n="33" d="100"/>
        <a:sy n="33" d="100"/>
      </p:scale>
      <p:origin x="0" y="564"/>
    </p:cViewPr>
  </p:outlineViewPr>
  <p:notesTextViewPr>
    <p:cViewPr>
      <p:scale>
        <a:sx n="3" d="2"/>
        <a:sy n="3" d="2"/>
      </p:scale>
      <p:origin x="0" y="0"/>
    </p:cViewPr>
  </p:notesTextViewPr>
  <p:sorterViewPr>
    <p:cViewPr>
      <p:scale>
        <a:sx n="100" d="100"/>
        <a:sy n="100" d="100"/>
      </p:scale>
      <p:origin x="0" y="-722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11.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12.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13.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14.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15.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16.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17.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0\Peer%20groups%20IBP%202010.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8\Peer%20groups%20IBP%202018.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sz="800"/>
              <a:t>(in miljard</a:t>
            </a:r>
            <a:r>
              <a:rPr lang="en-US" sz="800" baseline="0"/>
              <a:t> euro)</a:t>
            </a:r>
            <a:endParaRPr lang="en-US" sz="800"/>
          </a:p>
        </c:rich>
      </c:tx>
      <c:layout>
        <c:manualLayout>
          <c:xMode val="edge"/>
          <c:yMode val="edge"/>
          <c:x val="0.43103049987180414"/>
          <c:y val="0.1451767389923182"/>
        </c:manualLayout>
      </c:layout>
      <c:overlay val="0"/>
    </c:title>
    <c:autoTitleDeleted val="0"/>
    <c:view3D>
      <c:rotX val="15"/>
      <c:rotY val="20"/>
      <c:rAngAx val="1"/>
    </c:view3D>
    <c:floor>
      <c:thickness val="0"/>
    </c:floor>
    <c:sideWall>
      <c:thickness val="0"/>
      <c:spPr>
        <a:noFill/>
      </c:spPr>
    </c:sideWall>
    <c:backWall>
      <c:thickness val="0"/>
      <c:spPr>
        <a:noFill/>
        <a:ln w="25400">
          <a:noFill/>
        </a:ln>
      </c:spPr>
    </c:backWall>
    <c:plotArea>
      <c:layout/>
      <c:bar3DChart>
        <c:barDir val="col"/>
        <c:grouping val="stacked"/>
        <c:varyColors val="0"/>
        <c:ser>
          <c:idx val="0"/>
          <c:order val="0"/>
          <c:tx>
            <c:strRef>
              <c:f>Grafieken!$X$5</c:f>
              <c:strCache>
                <c:ptCount val="1"/>
                <c:pt idx="0">
                  <c:v>Balanstotaal</c:v>
                </c:pt>
              </c:strCache>
            </c:strRef>
          </c:tx>
          <c:spPr>
            <a:solidFill>
              <a:srgbClr val="BBCC00"/>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Grafieken!$W$11:$W$20</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Grafieken!$X$11:$X$20</c:f>
              <c:numCache>
                <c:formatCode>#,##0.0_ ;[Red]\-#,##0.0\ </c:formatCode>
                <c:ptCount val="10"/>
                <c:pt idx="0">
                  <c:v>14.227887408320001</c:v>
                </c:pt>
                <c:pt idx="1">
                  <c:v>15.946731879369993</c:v>
                </c:pt>
                <c:pt idx="2">
                  <c:v>16.045950442990002</c:v>
                </c:pt>
                <c:pt idx="3">
                  <c:v>18.59</c:v>
                </c:pt>
                <c:pt idx="4">
                  <c:v>20.395391538909998</c:v>
                </c:pt>
                <c:pt idx="5">
                  <c:v>23.369235345160003</c:v>
                </c:pt>
                <c:pt idx="6">
                  <c:v>24.693998733610002</c:v>
                </c:pt>
                <c:pt idx="7">
                  <c:v>29.781044451080003</c:v>
                </c:pt>
                <c:pt idx="8">
                  <c:v>35.146866182140002</c:v>
                </c:pt>
                <c:pt idx="9">
                  <c:v>34.31422017213999</c:v>
                </c:pt>
              </c:numCache>
            </c:numRef>
          </c:val>
          <c:extLst>
            <c:ext xmlns:c16="http://schemas.microsoft.com/office/drawing/2014/chart" uri="{C3380CC4-5D6E-409C-BE32-E72D297353CC}">
              <c16:uniqueId val="{00000000-A709-4B78-943B-2DBABEE135CF}"/>
            </c:ext>
          </c:extLst>
        </c:ser>
        <c:dLbls>
          <c:showLegendKey val="0"/>
          <c:showVal val="0"/>
          <c:showCatName val="0"/>
          <c:showSerName val="0"/>
          <c:showPercent val="0"/>
          <c:showBubbleSize val="0"/>
        </c:dLbls>
        <c:gapWidth val="61"/>
        <c:shape val="box"/>
        <c:axId val="415424584"/>
        <c:axId val="410064544"/>
        <c:axId val="0"/>
      </c:bar3DChart>
      <c:catAx>
        <c:axId val="415424584"/>
        <c:scaling>
          <c:orientation val="minMax"/>
        </c:scaling>
        <c:delete val="0"/>
        <c:axPos val="b"/>
        <c:numFmt formatCode="General" sourceLinked="1"/>
        <c:majorTickMark val="out"/>
        <c:minorTickMark val="none"/>
        <c:tickLblPos val="nextTo"/>
        <c:crossAx val="410064544"/>
        <c:crosses val="autoZero"/>
        <c:auto val="1"/>
        <c:lblAlgn val="ctr"/>
        <c:lblOffset val="100"/>
        <c:noMultiLvlLbl val="0"/>
      </c:catAx>
      <c:valAx>
        <c:axId val="410064544"/>
        <c:scaling>
          <c:orientation val="minMax"/>
          <c:min val="8"/>
        </c:scaling>
        <c:delete val="0"/>
        <c:axPos val="l"/>
        <c:numFmt formatCode="#,##0.0_ ;[Red]\-#,##0.0\ " sourceLinked="1"/>
        <c:majorTickMark val="out"/>
        <c:minorTickMark val="none"/>
        <c:tickLblPos val="nextTo"/>
        <c:crossAx val="415424584"/>
        <c:crosses val="autoZero"/>
        <c:crossBetween val="between"/>
      </c:valAx>
      <c:spPr>
        <a:ln w="25400">
          <a:noFill/>
        </a:ln>
      </c:spPr>
    </c:plotArea>
    <c:plotVisOnly val="1"/>
    <c:dispBlanksAs val="gap"/>
    <c:showDLblsOverMax val="0"/>
  </c:chart>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 (2)</a:t>
            </a:r>
          </a:p>
        </c:rich>
      </c:tx>
      <c:overlay val="0"/>
    </c:title>
    <c:autoTitleDeleted val="0"/>
    <c:view3D>
      <c:rotX val="15"/>
      <c:rotY val="20"/>
      <c:rAngAx val="0"/>
    </c:view3D>
    <c:floor>
      <c:thickness val="0"/>
    </c:floor>
    <c:sideWall>
      <c:thickness val="0"/>
    </c:sideWall>
    <c:backWall>
      <c:thickness val="0"/>
    </c:backWall>
    <c:plotArea>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extLst/>
            </c:strRef>
          </c:cat>
          <c:val>
            <c:numRef>
              <c:f>(Tabellen!$I$8,Tabellen!$I$10:$I$15)</c:f>
              <c:numCache>
                <c:formatCode>0.00%</c:formatCode>
                <c:ptCount val="6"/>
                <c:pt idx="0">
                  <c:v>0.31476905860569732</c:v>
                </c:pt>
                <c:pt idx="1">
                  <c:v>0.49323671515435541</c:v>
                </c:pt>
                <c:pt idx="2">
                  <c:v>0.63030073931022856</c:v>
                </c:pt>
                <c:pt idx="3">
                  <c:v>0.49193262383606978</c:v>
                </c:pt>
                <c:pt idx="4">
                  <c:v>0.39942206961897103</c:v>
                </c:pt>
                <c:pt idx="5">
                  <c:v>0.44446326013941673</c:v>
                </c:pt>
              </c:numCache>
              <c:extLst/>
            </c:numRef>
          </c:val>
          <c:extLst>
            <c:ext xmlns:c16="http://schemas.microsoft.com/office/drawing/2014/chart" uri="{C3380CC4-5D6E-409C-BE32-E72D297353CC}">
              <c16:uniqueId val="{00000000-922D-48B5-8CFB-6C792C1E1FBB}"/>
            </c:ext>
          </c:extLst>
        </c:ser>
        <c:ser>
          <c:idx val="1"/>
          <c:order val="1"/>
          <c:tx>
            <c:strRef>
              <c:f>Tabellen!$J$5</c:f>
              <c:strCache>
                <c:ptCount val="1"/>
                <c:pt idx="0">
                  <c:v>Aandelen</c:v>
                </c:pt>
              </c:strCache>
            </c:strRef>
          </c:tx>
          <c:spPr>
            <a:solidFill>
              <a:srgbClr val="668899"/>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extLst/>
            </c:strRef>
          </c:cat>
          <c:val>
            <c:numRef>
              <c:f>(Tabellen!$J$8,Tabellen!$J$10:$J$15)</c:f>
              <c:numCache>
                <c:formatCode>0.00%</c:formatCode>
                <c:ptCount val="6"/>
                <c:pt idx="0">
                  <c:v>0.48985098117230197</c:v>
                </c:pt>
                <c:pt idx="1">
                  <c:v>0.4344875143639661</c:v>
                </c:pt>
                <c:pt idx="2">
                  <c:v>0.29769313109472867</c:v>
                </c:pt>
                <c:pt idx="3">
                  <c:v>0.41711494392560144</c:v>
                </c:pt>
                <c:pt idx="4">
                  <c:v>0.50228169380192922</c:v>
                </c:pt>
                <c:pt idx="5">
                  <c:v>0.34714343506783957</c:v>
                </c:pt>
              </c:numCache>
              <c:extLst/>
            </c:numRef>
          </c:val>
          <c:extLst>
            <c:ext xmlns:c16="http://schemas.microsoft.com/office/drawing/2014/chart" uri="{C3380CC4-5D6E-409C-BE32-E72D297353CC}">
              <c16:uniqueId val="{00000001-922D-48B5-8CFB-6C792C1E1FBB}"/>
            </c:ext>
          </c:extLst>
        </c:ser>
        <c:ser>
          <c:idx val="3"/>
          <c:order val="3"/>
          <c:tx>
            <c:strRef>
              <c:f>Tabellen!$L$5</c:f>
              <c:strCache>
                <c:ptCount val="1"/>
                <c:pt idx="0">
                  <c:v>Leningen</c:v>
                </c:pt>
              </c:strCache>
            </c:strRef>
          </c:tx>
          <c:spPr>
            <a:solidFill>
              <a:srgbClr val="BAC9D0"/>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extLst/>
            </c:strRef>
          </c:cat>
          <c:val>
            <c:numRef>
              <c:f>(Tabellen!$L$8,Tabellen!$L$10:$L$15)</c:f>
              <c:numCache>
                <c:formatCode>0.00%</c:formatCode>
                <c:ptCount val="6"/>
                <c:pt idx="0">
                  <c:v>5.0574595356609318E-2</c:v>
                </c:pt>
                <c:pt idx="1">
                  <c:v>1.1431955980408141E-2</c:v>
                </c:pt>
                <c:pt idx="2">
                  <c:v>0</c:v>
                </c:pt>
                <c:pt idx="3">
                  <c:v>1.1099810281949853E-3</c:v>
                </c:pt>
                <c:pt idx="4">
                  <c:v>0</c:v>
                </c:pt>
                <c:pt idx="5">
                  <c:v>0</c:v>
                </c:pt>
              </c:numCache>
              <c:extLst/>
            </c:numRef>
          </c:val>
          <c:extLst>
            <c:ext xmlns:c16="http://schemas.microsoft.com/office/drawing/2014/chart" uri="{C3380CC4-5D6E-409C-BE32-E72D297353CC}">
              <c16:uniqueId val="{00000002-922D-48B5-8CFB-6C792C1E1FBB}"/>
            </c:ext>
          </c:extLst>
        </c:ser>
        <c:ser>
          <c:idx val="4"/>
          <c:order val="4"/>
          <c:tx>
            <c:strRef>
              <c:f>Tabellen!$M$5</c:f>
              <c:strCache>
                <c:ptCount val="1"/>
                <c:pt idx="0">
                  <c:v>Vastgoed</c:v>
                </c:pt>
              </c:strCache>
            </c:strRef>
          </c:tx>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extLst/>
            </c:strRef>
          </c:cat>
          <c:val>
            <c:numRef>
              <c:f>(Tabellen!$M$8,Tabellen!$M$10:$M$15)</c:f>
              <c:numCache>
                <c:formatCode>0.00%</c:formatCode>
                <c:ptCount val="6"/>
                <c:pt idx="0">
                  <c:v>4.9131173754969303E-2</c:v>
                </c:pt>
                <c:pt idx="1">
                  <c:v>5.7086696564490128E-3</c:v>
                </c:pt>
                <c:pt idx="2">
                  <c:v>9.3933574583973927E-3</c:v>
                </c:pt>
                <c:pt idx="3">
                  <c:v>1.0440317057883283E-2</c:v>
                </c:pt>
                <c:pt idx="4">
                  <c:v>3.1958818972177587E-3</c:v>
                </c:pt>
                <c:pt idx="5">
                  <c:v>7.5524531866012498E-3</c:v>
                </c:pt>
              </c:numCache>
              <c:extLst/>
            </c:numRef>
          </c:val>
          <c:extLst>
            <c:ext xmlns:c16="http://schemas.microsoft.com/office/drawing/2014/chart" uri="{C3380CC4-5D6E-409C-BE32-E72D297353CC}">
              <c16:uniqueId val="{00000003-922D-48B5-8CFB-6C792C1E1FBB}"/>
            </c:ext>
          </c:extLst>
        </c:ser>
        <c:ser>
          <c:idx val="5"/>
          <c:order val="5"/>
          <c:tx>
            <c:strRef>
              <c:f>Tabellen!$N$5</c:f>
              <c:strCache>
                <c:ptCount val="1"/>
                <c:pt idx="0">
                  <c:v>Liquide middelen</c:v>
                </c:pt>
              </c:strCache>
            </c:strRef>
          </c:tx>
          <c:spPr>
            <a:solidFill>
              <a:srgbClr val="8B9A00"/>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extLst/>
            </c:strRef>
          </c:cat>
          <c:val>
            <c:numRef>
              <c:f>(Tabellen!$N$8,Tabellen!$N$10:$N$15)</c:f>
              <c:numCache>
                <c:formatCode>0.00%</c:formatCode>
                <c:ptCount val="6"/>
                <c:pt idx="0">
                  <c:v>2.5494077838173826E-2</c:v>
                </c:pt>
                <c:pt idx="1">
                  <c:v>2.531714222296666E-2</c:v>
                </c:pt>
                <c:pt idx="2">
                  <c:v>1.2754830774210604E-2</c:v>
                </c:pt>
                <c:pt idx="3">
                  <c:v>5.7108485586153966E-2</c:v>
                </c:pt>
                <c:pt idx="4">
                  <c:v>1.7921206512408056E-2</c:v>
                </c:pt>
                <c:pt idx="5">
                  <c:v>4.8454313237525616E-2</c:v>
                </c:pt>
              </c:numCache>
              <c:extLst/>
            </c:numRef>
          </c:val>
          <c:extLst>
            <c:ext xmlns:c16="http://schemas.microsoft.com/office/drawing/2014/chart" uri="{C3380CC4-5D6E-409C-BE32-E72D297353CC}">
              <c16:uniqueId val="{00000004-922D-48B5-8CFB-6C792C1E1FBB}"/>
            </c:ext>
          </c:extLst>
        </c:ser>
        <c:ser>
          <c:idx val="6"/>
          <c:order val="6"/>
          <c:tx>
            <c:strRef>
              <c:f>Tabellen!$O$5</c:f>
              <c:strCache>
                <c:ptCount val="1"/>
                <c:pt idx="0">
                  <c:v>Andere</c:v>
                </c:pt>
              </c:strCache>
            </c:strRef>
          </c:tx>
          <c:spPr>
            <a:solidFill>
              <a:srgbClr val="A6A6A6"/>
            </a:solidFill>
          </c:spPr>
          <c:invertIfNegative val="1"/>
          <c:cat>
            <c:strRef>
              <c:f>(Tabellen!$B$8,Tabellen!$B$10:$B$15)</c:f>
              <c:strCache>
                <c:ptCount val="6"/>
                <c:pt idx="0">
                  <c:v>Eerste pijler</c:v>
                </c:pt>
                <c:pt idx="1">
                  <c:v>Sectorfondsen</c:v>
                </c:pt>
                <c:pt idx="2">
                  <c:v>Zelfstandigen</c:v>
                </c:pt>
                <c:pt idx="3">
                  <c:v>Multi-WG met band</c:v>
                </c:pt>
                <c:pt idx="4">
                  <c:v>Multi-WG zonder band</c:v>
                </c:pt>
                <c:pt idx="5">
                  <c:v>Mono-werkgevers</c:v>
                </c:pt>
              </c:strCache>
              <c:extLst/>
            </c:strRef>
          </c:cat>
          <c:val>
            <c:numRef>
              <c:f>(Tabellen!$O$8,Tabellen!$O$10:$O$15)</c:f>
              <c:numCache>
                <c:formatCode>0.00%</c:formatCode>
                <c:ptCount val="6"/>
                <c:pt idx="0">
                  <c:v>7.0180113272248337E-2</c:v>
                </c:pt>
                <c:pt idx="1">
                  <c:v>2.9818002621854536E-2</c:v>
                </c:pt>
                <c:pt idx="2">
                  <c:v>4.9857941362434793E-2</c:v>
                </c:pt>
                <c:pt idx="3">
                  <c:v>2.2293648566095888E-2</c:v>
                </c:pt>
                <c:pt idx="4">
                  <c:v>7.717914816947391E-2</c:v>
                </c:pt>
                <c:pt idx="5">
                  <c:v>0.15238653836861696</c:v>
                </c:pt>
              </c:numCache>
              <c:extLst/>
            </c:numRef>
          </c:val>
          <c:extLst>
            <c:ext xmlns:c14="http://schemas.microsoft.com/office/drawing/2007/8/2/chart" uri="{6F2FDCE9-48DA-4B69-8628-5D25D57E5C99}">
              <c14:invertSolidFillFmt>
                <c14:spPr xmlns:c14="http://schemas.microsoft.com/office/drawing/2007/8/2/chart">
                  <a:solidFill>
                    <a:srgbClr val="FFFFFF"/>
                  </a:solidFill>
                </c14:spPr>
              </c14:invertSolidFillFmt>
            </c:ext>
            <c:ext xmlns:c16="http://schemas.microsoft.com/office/drawing/2014/chart" uri="{C3380CC4-5D6E-409C-BE32-E72D297353CC}">
              <c16:uniqueId val="{00000005-922D-48B5-8CFB-6C792C1E1FBB}"/>
            </c:ext>
          </c:extLst>
        </c:ser>
        <c:dLbls>
          <c:showLegendKey val="0"/>
          <c:showVal val="0"/>
          <c:showCatName val="0"/>
          <c:showSerName val="0"/>
          <c:showPercent val="0"/>
          <c:showBubbleSize val="0"/>
        </c:dLbls>
        <c:gapWidth val="82"/>
        <c:shape val="box"/>
        <c:axId val="418999120"/>
        <c:axId val="418999512"/>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ICB's</c:v>
                      </c:pt>
                    </c:strCache>
                  </c:strRef>
                </c:tx>
                <c:spPr>
                  <a:solidFill>
                    <a:srgbClr val="BBCC00"/>
                  </a:solidFill>
                </c:spPr>
                <c:invertIfNegative val="0"/>
                <c:cat>
                  <c:strRef>
                    <c:extLst>
                      <c:ext uri="{02D57815-91ED-43cb-92C2-25804820EDAC}">
                        <c15:formulaRef>
                          <c15:sqref>(Tabellen!$B$8,Tabellen!$B$10:$B$15)</c15:sqref>
                        </c15:formulaRef>
                      </c:ext>
                    </c:extLst>
                    <c:strCache>
                      <c:ptCount val="6"/>
                      <c:pt idx="0">
                        <c:v>Eerste pijler</c:v>
                      </c:pt>
                      <c:pt idx="1">
                        <c:v>Sectorfondsen</c:v>
                      </c:pt>
                      <c:pt idx="2">
                        <c:v>Zelfstandigen</c:v>
                      </c:pt>
                      <c:pt idx="3">
                        <c:v>Multi-WG met band</c:v>
                      </c:pt>
                      <c:pt idx="4">
                        <c:v>Multi-WG zonder band</c:v>
                      </c:pt>
                      <c:pt idx="5">
                        <c:v>Mono-werkgevers</c:v>
                      </c:pt>
                    </c:strCache>
                  </c:strRef>
                </c:cat>
                <c:val>
                  <c:numRef>
                    <c:extLst>
                      <c:ext uri="{02D57815-91ED-43cb-92C2-25804820EDAC}">
                        <c15:formulaRef>
                          <c15:sqref>(Tabellen!$K$8,Tabellen!$K$10:$K$15)</c15:sqref>
                        </c15:formulaRef>
                      </c:ext>
                    </c:extLst>
                    <c:numCache>
                      <c:formatCode>General</c:formatCode>
                      <c:ptCount val="6"/>
                    </c:numCache>
                  </c:numRef>
                </c:val>
                <c:extLst>
                  <c:ext xmlns:c16="http://schemas.microsoft.com/office/drawing/2014/chart" uri="{C3380CC4-5D6E-409C-BE32-E72D297353CC}">
                    <c16:uniqueId val="{00000006-922D-48B5-8CFB-6C792C1E1FBB}"/>
                  </c:ext>
                </c:extLst>
              </c15:ser>
            </c15:filteredBarSeries>
          </c:ext>
        </c:extLst>
      </c:bar3DChart>
      <c:catAx>
        <c:axId val="418999120"/>
        <c:scaling>
          <c:orientation val="minMax"/>
        </c:scaling>
        <c:delete val="0"/>
        <c:axPos val="b"/>
        <c:numFmt formatCode="General" sourceLinked="0"/>
        <c:majorTickMark val="out"/>
        <c:minorTickMark val="none"/>
        <c:tickLblPos val="nextTo"/>
        <c:crossAx val="418999512"/>
        <c:crosses val="autoZero"/>
        <c:auto val="1"/>
        <c:lblAlgn val="ctr"/>
        <c:lblOffset val="100"/>
        <c:noMultiLvlLbl val="0"/>
      </c:catAx>
      <c:valAx>
        <c:axId val="418999512"/>
        <c:scaling>
          <c:orientation val="minMax"/>
        </c:scaling>
        <c:delete val="1"/>
        <c:axPos val="l"/>
        <c:numFmt formatCode="0.00%" sourceLinked="1"/>
        <c:majorTickMark val="out"/>
        <c:minorTickMark val="none"/>
        <c:tickLblPos val="none"/>
        <c:crossAx val="418999120"/>
        <c:crosses val="autoZero"/>
        <c:crossBetween val="between"/>
      </c:valAx>
    </c:plotArea>
    <c:legend>
      <c:legendPos val="b"/>
      <c:overlay val="0"/>
    </c:legend>
    <c:plotVisOnly val="1"/>
    <c:dispBlanksAs val="gap"/>
    <c:showDLblsOverMax val="0"/>
  </c:chart>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Samenhang aantal IBP's - balanstotaal - aantal deelnemers</a:t>
            </a:r>
          </a:p>
        </c:rich>
      </c:tx>
      <c:layout/>
      <c:overlay val="0"/>
    </c:title>
    <c:autoTitleDeleted val="0"/>
    <c:view3D>
      <c:rotX val="0"/>
      <c:rotY val="30"/>
      <c:rAngAx val="0"/>
    </c:view3D>
    <c:floor>
      <c:thickness val="0"/>
    </c:floor>
    <c:sideWall>
      <c:thickness val="0"/>
    </c:sideWall>
    <c:backWall>
      <c:thickness val="0"/>
    </c:backWall>
    <c:plotArea>
      <c:layout/>
      <c:bar3DChart>
        <c:barDir val="col"/>
        <c:grouping val="clustered"/>
        <c:varyColors val="0"/>
        <c:ser>
          <c:idx val="1"/>
          <c:order val="0"/>
          <c:tx>
            <c:strRef>
              <c:f>Grafieken!$Z$260</c:f>
              <c:strCache>
                <c:ptCount val="1"/>
                <c:pt idx="0">
                  <c:v>% van aantal IBP's</c:v>
                </c:pt>
              </c:strCache>
            </c:strRef>
          </c:tx>
          <c:spPr>
            <a:solidFill>
              <a:srgbClr val="668899"/>
            </a:solidFill>
          </c:spPr>
          <c:invertIfNegative val="0"/>
          <c:cat>
            <c:strRef>
              <c:f>Grafieken!$X$268:$X$269</c:f>
              <c:strCache>
                <c:ptCount val="2"/>
                <c:pt idx="0">
                  <c:v>Minstens 1 DB, DC+tarief of Cash Balance regeling</c:v>
                </c:pt>
                <c:pt idx="1">
                  <c:v>Uitsluitend DC</c:v>
                </c:pt>
              </c:strCache>
            </c:strRef>
          </c:cat>
          <c:val>
            <c:numRef>
              <c:f>Grafieken!$Z$268:$Z$269</c:f>
              <c:numCache>
                <c:formatCode>0%</c:formatCode>
                <c:ptCount val="2"/>
                <c:pt idx="0">
                  <c:v>0.8571428571428571</c:v>
                </c:pt>
                <c:pt idx="1">
                  <c:v>0.14285714285714285</c:v>
                </c:pt>
              </c:numCache>
            </c:numRef>
          </c:val>
          <c:extLst>
            <c:ext xmlns:c16="http://schemas.microsoft.com/office/drawing/2014/chart" uri="{C3380CC4-5D6E-409C-BE32-E72D297353CC}">
              <c16:uniqueId val="{00000000-59D9-44C3-9339-A26C23134805}"/>
            </c:ext>
          </c:extLst>
        </c:ser>
        <c:ser>
          <c:idx val="3"/>
          <c:order val="1"/>
          <c:tx>
            <c:strRef>
              <c:f>Grafieken!$AB$260</c:f>
              <c:strCache>
                <c:ptCount val="1"/>
                <c:pt idx="0">
                  <c:v>% v. balanstotaal</c:v>
                </c:pt>
              </c:strCache>
            </c:strRef>
          </c:tx>
          <c:spPr>
            <a:solidFill>
              <a:srgbClr val="BBCC00"/>
            </a:solidFill>
          </c:spPr>
          <c:invertIfNegative val="0"/>
          <c:cat>
            <c:strRef>
              <c:f>Grafieken!$X$268:$X$269</c:f>
              <c:strCache>
                <c:ptCount val="2"/>
                <c:pt idx="0">
                  <c:v>Minstens 1 DB, DC+tarief of Cash Balance regeling</c:v>
                </c:pt>
                <c:pt idx="1">
                  <c:v>Uitsluitend DC</c:v>
                </c:pt>
              </c:strCache>
            </c:strRef>
          </c:cat>
          <c:val>
            <c:numRef>
              <c:f>Grafieken!$AB$268:$AB$269</c:f>
              <c:numCache>
                <c:formatCode>0%</c:formatCode>
                <c:ptCount val="2"/>
                <c:pt idx="0">
                  <c:v>0.94363998281854611</c:v>
                </c:pt>
                <c:pt idx="1">
                  <c:v>5.6360017181453829E-2</c:v>
                </c:pt>
              </c:numCache>
            </c:numRef>
          </c:val>
          <c:extLst>
            <c:ext xmlns:c16="http://schemas.microsoft.com/office/drawing/2014/chart" uri="{C3380CC4-5D6E-409C-BE32-E72D297353CC}">
              <c16:uniqueId val="{00000001-59D9-44C3-9339-A26C23134805}"/>
            </c:ext>
          </c:extLst>
        </c:ser>
        <c:ser>
          <c:idx val="0"/>
          <c:order val="2"/>
          <c:tx>
            <c:strRef>
              <c:f>Grafieken!$AD$260</c:f>
              <c:strCache>
                <c:ptCount val="1"/>
                <c:pt idx="0">
                  <c:v>% v. aantal deelnemers</c:v>
                </c:pt>
              </c:strCache>
            </c:strRef>
          </c:tx>
          <c:spPr>
            <a:solidFill>
              <a:srgbClr val="002244"/>
            </a:solidFill>
          </c:spPr>
          <c:invertIfNegative val="0"/>
          <c:cat>
            <c:strRef>
              <c:f>Grafieken!$X$268:$X$269</c:f>
              <c:strCache>
                <c:ptCount val="2"/>
                <c:pt idx="0">
                  <c:v>Minstens 1 DB, DC+tarief of Cash Balance regeling</c:v>
                </c:pt>
                <c:pt idx="1">
                  <c:v>Uitsluitend DC</c:v>
                </c:pt>
              </c:strCache>
            </c:strRef>
          </c:cat>
          <c:val>
            <c:numRef>
              <c:f>Grafieken!$AD$268:$AD$269</c:f>
              <c:numCache>
                <c:formatCode>0%</c:formatCode>
                <c:ptCount val="2"/>
                <c:pt idx="0">
                  <c:v>0.56307965965163542</c:v>
                </c:pt>
                <c:pt idx="1">
                  <c:v>0.43692034034836458</c:v>
                </c:pt>
              </c:numCache>
            </c:numRef>
          </c:val>
          <c:extLst>
            <c:ext xmlns:c16="http://schemas.microsoft.com/office/drawing/2014/chart" uri="{C3380CC4-5D6E-409C-BE32-E72D297353CC}">
              <c16:uniqueId val="{00000002-59D9-44C3-9339-A26C23134805}"/>
            </c:ext>
          </c:extLst>
        </c:ser>
        <c:dLbls>
          <c:showLegendKey val="0"/>
          <c:showVal val="0"/>
          <c:showCatName val="0"/>
          <c:showSerName val="0"/>
          <c:showPercent val="0"/>
          <c:showBubbleSize val="0"/>
        </c:dLbls>
        <c:gapWidth val="150"/>
        <c:shape val="box"/>
        <c:axId val="422206104"/>
        <c:axId val="422206496"/>
        <c:axId val="0"/>
      </c:bar3DChart>
      <c:catAx>
        <c:axId val="422206104"/>
        <c:scaling>
          <c:orientation val="minMax"/>
        </c:scaling>
        <c:delete val="0"/>
        <c:axPos val="b"/>
        <c:numFmt formatCode="General" sourceLinked="1"/>
        <c:majorTickMark val="out"/>
        <c:minorTickMark val="none"/>
        <c:tickLblPos val="nextTo"/>
        <c:crossAx val="422206496"/>
        <c:crosses val="autoZero"/>
        <c:auto val="1"/>
        <c:lblAlgn val="ctr"/>
        <c:lblOffset val="100"/>
        <c:noMultiLvlLbl val="0"/>
      </c:catAx>
      <c:valAx>
        <c:axId val="422206496"/>
        <c:scaling>
          <c:orientation val="minMax"/>
        </c:scaling>
        <c:delete val="0"/>
        <c:axPos val="l"/>
        <c:majorGridlines/>
        <c:numFmt formatCode="0%" sourceLinked="1"/>
        <c:majorTickMark val="out"/>
        <c:minorTickMark val="none"/>
        <c:tickLblPos val="nextTo"/>
        <c:crossAx val="422206104"/>
        <c:crosses val="autoZero"/>
        <c:crossBetween val="between"/>
      </c:valAx>
    </c:plotArea>
    <c:legend>
      <c:legendPos val="b"/>
      <c:layout/>
      <c:overlay val="0"/>
    </c:legend>
    <c:plotVisOnly val="1"/>
    <c:dispBlanksAs val="gap"/>
    <c:showDLblsOverMax val="0"/>
  </c:chart>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5"/>
    </mc:Choice>
    <mc:Fallback>
      <c:style val="15"/>
    </mc:Fallback>
  </mc:AlternateContent>
  <c:chart>
    <c:title>
      <c:tx>
        <c:rich>
          <a:bodyPr/>
          <a:lstStyle/>
          <a:p>
            <a:pPr>
              <a:defRPr/>
            </a:pPr>
            <a:r>
              <a:rPr lang="nl-BE" sz="1400"/>
              <a:t>Dekkingsgraad</a:t>
            </a:r>
          </a:p>
        </c:rich>
      </c:tx>
      <c:layout/>
      <c:overlay val="0"/>
    </c:title>
    <c:autoTitleDeleted val="0"/>
    <c:view3D>
      <c:rotX val="0"/>
      <c:rotY val="0"/>
      <c:rAngAx val="0"/>
      <c:perspective val="60"/>
    </c:view3D>
    <c:floor>
      <c:thickness val="0"/>
    </c:floor>
    <c:sideWall>
      <c:thickness val="0"/>
    </c:sideWall>
    <c:backWall>
      <c:thickness val="0"/>
    </c:backWall>
    <c:plotArea>
      <c:layout>
        <c:manualLayout>
          <c:layoutTarget val="inner"/>
          <c:xMode val="edge"/>
          <c:yMode val="edge"/>
          <c:x val="0.12974381723411335"/>
          <c:y val="0.10631060477060512"/>
          <c:w val="0.84061679790026156"/>
          <c:h val="0.57679058765056201"/>
        </c:manualLayout>
      </c:layout>
      <c:bar3DChart>
        <c:barDir val="col"/>
        <c:grouping val="clustered"/>
        <c:varyColors val="0"/>
        <c:ser>
          <c:idx val="0"/>
          <c:order val="0"/>
          <c:tx>
            <c:strRef>
              <c:f>Tabellen!$E$5</c:f>
              <c:strCache>
                <c:ptCount val="1"/>
                <c:pt idx="0">
                  <c:v>Dekkingsgraad KTV + marge</c:v>
                </c:pt>
              </c:strCache>
            </c:strRef>
          </c:tx>
          <c:spPr>
            <a:solidFill>
              <a:srgbClr val="002244"/>
            </a:solidFill>
          </c:spPr>
          <c:invertIfNegative val="0"/>
          <c:cat>
            <c:strRef>
              <c:f>Grafieken!$X$268:$X$269</c:f>
              <c:strCache>
                <c:ptCount val="2"/>
                <c:pt idx="0">
                  <c:v>Minstens 1 DB, DC+tarief of Cash Balance regeling</c:v>
                </c:pt>
                <c:pt idx="1">
                  <c:v>Uitsluitend DC</c:v>
                </c:pt>
              </c:strCache>
            </c:strRef>
          </c:cat>
          <c:val>
            <c:numRef>
              <c:f>(Tabellen!$E$17,Tabellen!$E$22)</c:f>
              <c:numCache>
                <c:formatCode>0.00%</c:formatCode>
                <c:ptCount val="2"/>
                <c:pt idx="0">
                  <c:v>1.4292223093425065</c:v>
                </c:pt>
                <c:pt idx="1">
                  <c:v>1.1507577452117115</c:v>
                </c:pt>
              </c:numCache>
            </c:numRef>
          </c:val>
          <c:extLst>
            <c:ext xmlns:c16="http://schemas.microsoft.com/office/drawing/2014/chart" uri="{C3380CC4-5D6E-409C-BE32-E72D297353CC}">
              <c16:uniqueId val="{00000000-311A-4BF4-9C43-709FBE130D7E}"/>
            </c:ext>
          </c:extLst>
        </c:ser>
        <c:ser>
          <c:idx val="1"/>
          <c:order val="1"/>
          <c:tx>
            <c:strRef>
              <c:f>Tabellen!$F$5</c:f>
              <c:strCache>
                <c:ptCount val="1"/>
                <c:pt idx="0">
                  <c:v>Dekkingsgraad LTV + marge</c:v>
                </c:pt>
              </c:strCache>
            </c:strRef>
          </c:tx>
          <c:spPr>
            <a:solidFill>
              <a:srgbClr val="BBCC00"/>
            </a:solidFill>
          </c:spPr>
          <c:invertIfNegative val="0"/>
          <c:cat>
            <c:strRef>
              <c:f>Grafieken!$X$268:$X$269</c:f>
              <c:strCache>
                <c:ptCount val="2"/>
                <c:pt idx="0">
                  <c:v>Minstens 1 DB, DC+tarief of Cash Balance regeling</c:v>
                </c:pt>
                <c:pt idx="1">
                  <c:v>Uitsluitend DC</c:v>
                </c:pt>
              </c:strCache>
            </c:strRef>
          </c:cat>
          <c:val>
            <c:numRef>
              <c:f>(Tabellen!$F$17,Tabellen!$F$22)</c:f>
              <c:numCache>
                <c:formatCode>0.00%</c:formatCode>
                <c:ptCount val="2"/>
                <c:pt idx="0">
                  <c:v>1.1608451267500386</c:v>
                </c:pt>
                <c:pt idx="1">
                  <c:v>1.0925433269614229</c:v>
                </c:pt>
              </c:numCache>
            </c:numRef>
          </c:val>
          <c:extLst>
            <c:ext xmlns:c16="http://schemas.microsoft.com/office/drawing/2014/chart" uri="{C3380CC4-5D6E-409C-BE32-E72D297353CC}">
              <c16:uniqueId val="{00000001-311A-4BF4-9C43-709FBE130D7E}"/>
            </c:ext>
          </c:extLst>
        </c:ser>
        <c:dLbls>
          <c:showLegendKey val="0"/>
          <c:showVal val="0"/>
          <c:showCatName val="0"/>
          <c:showSerName val="0"/>
          <c:showPercent val="0"/>
          <c:showBubbleSize val="0"/>
        </c:dLbls>
        <c:gapWidth val="150"/>
        <c:shape val="box"/>
        <c:axId val="422209632"/>
        <c:axId val="422210024"/>
        <c:axId val="0"/>
      </c:bar3DChart>
      <c:catAx>
        <c:axId val="422209632"/>
        <c:scaling>
          <c:orientation val="minMax"/>
        </c:scaling>
        <c:delete val="0"/>
        <c:axPos val="b"/>
        <c:numFmt formatCode="General" sourceLinked="0"/>
        <c:majorTickMark val="out"/>
        <c:minorTickMark val="none"/>
        <c:tickLblPos val="nextTo"/>
        <c:txPr>
          <a:bodyPr rot="0" vert="horz"/>
          <a:lstStyle/>
          <a:p>
            <a:pPr>
              <a:defRPr/>
            </a:pPr>
            <a:endParaRPr lang="nl-BE"/>
          </a:p>
        </c:txPr>
        <c:crossAx val="422210024"/>
        <c:crosses val="autoZero"/>
        <c:auto val="1"/>
        <c:lblAlgn val="ctr"/>
        <c:lblOffset val="100"/>
        <c:noMultiLvlLbl val="0"/>
      </c:catAx>
      <c:valAx>
        <c:axId val="422210024"/>
        <c:scaling>
          <c:orientation val="minMax"/>
        </c:scaling>
        <c:delete val="0"/>
        <c:axPos val="l"/>
        <c:majorGridlines/>
        <c:numFmt formatCode="0.00%" sourceLinked="1"/>
        <c:majorTickMark val="out"/>
        <c:minorTickMark val="none"/>
        <c:tickLblPos val="nextTo"/>
        <c:crossAx val="422209632"/>
        <c:crosses val="autoZero"/>
        <c:crossBetween val="between"/>
      </c:valAx>
    </c:plotArea>
    <c:legend>
      <c:legendPos val="b"/>
      <c:layout/>
      <c:overlay val="0"/>
    </c:legend>
    <c:plotVisOnly val="1"/>
    <c:dispBlanksAs val="gap"/>
    <c:showDLblsOverMax val="0"/>
  </c:chart>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a:t>
            </a:r>
            <a:r>
              <a:rPr lang="nl-BE" sz="1400" smtClean="0"/>
              <a:t>ICB’s</a:t>
            </a:r>
            <a:endParaRPr lang="nl-BE" sz="1400"/>
          </a:p>
        </c:rich>
      </c:tx>
      <c:layout/>
      <c:overlay val="0"/>
    </c:title>
    <c:autoTitleDeleted val="0"/>
    <c:view3D>
      <c:rotX val="15"/>
      <c:rotY val="20"/>
      <c:rAngAx val="0"/>
    </c:view3D>
    <c:floor>
      <c:thickness val="0"/>
    </c:floor>
    <c:sideWall>
      <c:thickness val="0"/>
    </c:sideWall>
    <c:backWall>
      <c:thickness val="0"/>
    </c:backWall>
    <c:plotArea>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(Tabellen!$B$17,Tabellen!$B$22)</c:f>
              <c:strCache>
                <c:ptCount val="2"/>
                <c:pt idx="0">
                  <c:v>Minstens 1 DB, DC+tarief of Cash Balance regeling</c:v>
                </c:pt>
                <c:pt idx="1">
                  <c:v>DC</c:v>
                </c:pt>
              </c:strCache>
            </c:strRef>
          </c:cat>
          <c:val>
            <c:numRef>
              <c:f>(Tabellen!$I$17,Tabellen!$I$22)</c:f>
              <c:numCache>
                <c:formatCode>0.00%</c:formatCode>
                <c:ptCount val="2"/>
                <c:pt idx="0">
                  <c:v>0.45436219625638424</c:v>
                </c:pt>
                <c:pt idx="1">
                  <c:v>0.4816850069614943</c:v>
                </c:pt>
              </c:numCache>
            </c:numRef>
          </c:val>
          <c:extLst>
            <c:ext xmlns:c16="http://schemas.microsoft.com/office/drawing/2014/chart" uri="{C3380CC4-5D6E-409C-BE32-E72D297353CC}">
              <c16:uniqueId val="{00000000-5C3F-4474-8450-443D88BC5883}"/>
            </c:ext>
          </c:extLst>
        </c:ser>
        <c:ser>
          <c:idx val="1"/>
          <c:order val="1"/>
          <c:tx>
            <c:strRef>
              <c:f>Tabellen!$J$5</c:f>
              <c:strCache>
                <c:ptCount val="1"/>
                <c:pt idx="0">
                  <c:v>Aandelen</c:v>
                </c:pt>
              </c:strCache>
            </c:strRef>
          </c:tx>
          <c:spPr>
            <a:solidFill>
              <a:srgbClr val="668899"/>
            </a:solidFill>
          </c:spPr>
          <c:invertIfNegative val="0"/>
          <c:cat>
            <c:strRef>
              <c:f>(Tabellen!$B$17,Tabellen!$B$22)</c:f>
              <c:strCache>
                <c:ptCount val="2"/>
                <c:pt idx="0">
                  <c:v>Minstens 1 DB, DC+tarief of Cash Balance regeling</c:v>
                </c:pt>
                <c:pt idx="1">
                  <c:v>DC</c:v>
                </c:pt>
              </c:strCache>
            </c:strRef>
          </c:cat>
          <c:val>
            <c:numRef>
              <c:f>(Tabellen!$J$17,Tabellen!$J$22)</c:f>
              <c:numCache>
                <c:formatCode>0.00%</c:formatCode>
                <c:ptCount val="2"/>
                <c:pt idx="0">
                  <c:v>0.41727745973700614</c:v>
                </c:pt>
                <c:pt idx="1">
                  <c:v>0.38587338607862454</c:v>
                </c:pt>
              </c:numCache>
            </c:numRef>
          </c:val>
          <c:extLst>
            <c:ext xmlns:c16="http://schemas.microsoft.com/office/drawing/2014/chart" uri="{C3380CC4-5D6E-409C-BE32-E72D297353CC}">
              <c16:uniqueId val="{00000001-5C3F-4474-8450-443D88BC5883}"/>
            </c:ext>
          </c:extLst>
        </c:ser>
        <c:ser>
          <c:idx val="3"/>
          <c:order val="3"/>
          <c:tx>
            <c:strRef>
              <c:f>Tabellen!$L$5</c:f>
              <c:strCache>
                <c:ptCount val="1"/>
                <c:pt idx="0">
                  <c:v>Leningen</c:v>
                </c:pt>
              </c:strCache>
            </c:strRef>
          </c:tx>
          <c:spPr>
            <a:solidFill>
              <a:srgbClr val="BAC9D0"/>
            </a:solidFill>
          </c:spPr>
          <c:invertIfNegative val="0"/>
          <c:cat>
            <c:strRef>
              <c:f>(Tabellen!$B$17,Tabellen!$B$22)</c:f>
              <c:strCache>
                <c:ptCount val="2"/>
                <c:pt idx="0">
                  <c:v>Minstens 1 DB, DC+tarief of Cash Balance regeling</c:v>
                </c:pt>
                <c:pt idx="1">
                  <c:v>DC</c:v>
                </c:pt>
              </c:strCache>
            </c:strRef>
          </c:cat>
          <c:val>
            <c:numRef>
              <c:f>(Tabellen!$L$17,Tabellen!$L$22)</c:f>
              <c:numCache>
                <c:formatCode>0.00%</c:formatCode>
                <c:ptCount val="2"/>
                <c:pt idx="0">
                  <c:v>8.0152795288628044E-3</c:v>
                </c:pt>
                <c:pt idx="1">
                  <c:v>0</c:v>
                </c:pt>
              </c:numCache>
            </c:numRef>
          </c:val>
          <c:extLst>
            <c:ext xmlns:c16="http://schemas.microsoft.com/office/drawing/2014/chart" uri="{C3380CC4-5D6E-409C-BE32-E72D297353CC}">
              <c16:uniqueId val="{00000002-5C3F-4474-8450-443D88BC5883}"/>
            </c:ext>
          </c:extLst>
        </c:ser>
        <c:ser>
          <c:idx val="4"/>
          <c:order val="4"/>
          <c:tx>
            <c:strRef>
              <c:f>Tabellen!$M$5</c:f>
              <c:strCache>
                <c:ptCount val="1"/>
                <c:pt idx="0">
                  <c:v>Vastgoed</c:v>
                </c:pt>
              </c:strCache>
            </c:strRef>
          </c:tx>
          <c:invertIfNegative val="0"/>
          <c:cat>
            <c:strRef>
              <c:f>(Tabellen!$B$17,Tabellen!$B$22)</c:f>
              <c:strCache>
                <c:ptCount val="2"/>
                <c:pt idx="0">
                  <c:v>Minstens 1 DB, DC+tarief of Cash Balance regeling</c:v>
                </c:pt>
                <c:pt idx="1">
                  <c:v>DC</c:v>
                </c:pt>
              </c:strCache>
            </c:strRef>
          </c:cat>
          <c:val>
            <c:numRef>
              <c:f>(Tabellen!$M$17,Tabellen!$M$22)</c:f>
              <c:numCache>
                <c:formatCode>0.00%</c:formatCode>
                <c:ptCount val="2"/>
                <c:pt idx="0">
                  <c:v>1.0608530824343534E-2</c:v>
                </c:pt>
                <c:pt idx="1">
                  <c:v>6.3714669167329431E-3</c:v>
                </c:pt>
              </c:numCache>
            </c:numRef>
          </c:val>
          <c:extLst>
            <c:ext xmlns:c16="http://schemas.microsoft.com/office/drawing/2014/chart" uri="{C3380CC4-5D6E-409C-BE32-E72D297353CC}">
              <c16:uniqueId val="{00000003-5C3F-4474-8450-443D88BC5883}"/>
            </c:ext>
          </c:extLst>
        </c:ser>
        <c:ser>
          <c:idx val="5"/>
          <c:order val="5"/>
          <c:tx>
            <c:strRef>
              <c:f>Tabellen!$N$5</c:f>
              <c:strCache>
                <c:ptCount val="1"/>
                <c:pt idx="0">
                  <c:v>Liquide middelen</c:v>
                </c:pt>
              </c:strCache>
            </c:strRef>
          </c:tx>
          <c:spPr>
            <a:solidFill>
              <a:srgbClr val="8B9A00"/>
            </a:solidFill>
          </c:spPr>
          <c:invertIfNegative val="0"/>
          <c:cat>
            <c:strRef>
              <c:f>(Tabellen!$B$17,Tabellen!$B$22)</c:f>
              <c:strCache>
                <c:ptCount val="2"/>
                <c:pt idx="0">
                  <c:v>Minstens 1 DB, DC+tarief of Cash Balance regeling</c:v>
                </c:pt>
                <c:pt idx="1">
                  <c:v>DC</c:v>
                </c:pt>
              </c:strCache>
            </c:strRef>
          </c:cat>
          <c:val>
            <c:numRef>
              <c:f>(Tabellen!$N$17,Tabellen!$N$22)</c:f>
              <c:numCache>
                <c:formatCode>0.00%</c:formatCode>
                <c:ptCount val="2"/>
                <c:pt idx="0">
                  <c:v>5.8784422586536954E-2</c:v>
                </c:pt>
                <c:pt idx="1">
                  <c:v>3.5116197443022967E-2</c:v>
                </c:pt>
              </c:numCache>
            </c:numRef>
          </c:val>
          <c:extLst>
            <c:ext xmlns:c16="http://schemas.microsoft.com/office/drawing/2014/chart" uri="{C3380CC4-5D6E-409C-BE32-E72D297353CC}">
              <c16:uniqueId val="{00000004-5C3F-4474-8450-443D88BC5883}"/>
            </c:ext>
          </c:extLst>
        </c:ser>
        <c:ser>
          <c:idx val="6"/>
          <c:order val="6"/>
          <c:tx>
            <c:strRef>
              <c:f>Tabellen!$O$5</c:f>
              <c:strCache>
                <c:ptCount val="1"/>
                <c:pt idx="0">
                  <c:v>Andere</c:v>
                </c:pt>
              </c:strCache>
            </c:strRef>
          </c:tx>
          <c:spPr>
            <a:solidFill>
              <a:srgbClr val="A6A6A6"/>
            </a:solidFill>
          </c:spPr>
          <c:invertIfNegative val="0"/>
          <c:cat>
            <c:strRef>
              <c:f>(Tabellen!$B$17,Tabellen!$B$22)</c:f>
              <c:strCache>
                <c:ptCount val="2"/>
                <c:pt idx="0">
                  <c:v>Minstens 1 DB, DC+tarief of Cash Balance regeling</c:v>
                </c:pt>
                <c:pt idx="1">
                  <c:v>DC</c:v>
                </c:pt>
              </c:strCache>
            </c:strRef>
          </c:cat>
          <c:val>
            <c:numRef>
              <c:f>(Tabellen!$O$17,Tabellen!$O$22)</c:f>
              <c:numCache>
                <c:formatCode>0.00%</c:formatCode>
                <c:ptCount val="2"/>
                <c:pt idx="0">
                  <c:v>5.0952111066866326E-2</c:v>
                </c:pt>
                <c:pt idx="1">
                  <c:v>9.0953942600125529E-2</c:v>
                </c:pt>
              </c:numCache>
            </c:numRef>
          </c:val>
          <c:extLst>
            <c:ext xmlns:c16="http://schemas.microsoft.com/office/drawing/2014/chart" uri="{C3380CC4-5D6E-409C-BE32-E72D297353CC}">
              <c16:uniqueId val="{00000005-5C3F-4474-8450-443D88BC5883}"/>
            </c:ext>
          </c:extLst>
        </c:ser>
        <c:dLbls>
          <c:showLegendKey val="0"/>
          <c:showVal val="0"/>
          <c:showCatName val="0"/>
          <c:showSerName val="0"/>
          <c:showPercent val="0"/>
          <c:showBubbleSize val="0"/>
        </c:dLbls>
        <c:gapWidth val="150"/>
        <c:shape val="box"/>
        <c:axId val="366034280"/>
        <c:axId val="366032712"/>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c:v>
                      </c:pt>
                    </c:strCache>
                  </c:strRef>
                </c:tx>
                <c:spPr>
                  <a:solidFill>
                    <a:srgbClr val="BBCC00"/>
                  </a:solidFill>
                </c:spPr>
                <c:invertIfNegative val="0"/>
                <c:cat>
                  <c:strRef>
                    <c:extLst>
                      <c:ext uri="{02D57815-91ED-43cb-92C2-25804820EDAC}">
                        <c15:formulaRef>
                          <c15:sqref>(Tabellen!$B$17,Tabellen!$B$22)</c15:sqref>
                        </c15:formulaRef>
                      </c:ext>
                    </c:extLst>
                    <c:strCache>
                      <c:ptCount val="2"/>
                      <c:pt idx="0">
                        <c:v>Minstens 1 DB, DC+tarief of Cash Balance regeling</c:v>
                      </c:pt>
                      <c:pt idx="1">
                        <c:v>DC</c:v>
                      </c:pt>
                    </c:strCache>
                  </c:strRef>
                </c:cat>
                <c:val>
                  <c:numRef>
                    <c:extLst>
                      <c:ext uri="{02D57815-91ED-43cb-92C2-25804820EDAC}">
                        <c15:formulaRef>
                          <c15:sqref>(Tabellen!$K$17,Tabellen!$K$22)</c15:sqref>
                        </c15:formulaRef>
                      </c:ext>
                    </c:extLst>
                    <c:numCache>
                      <c:formatCode>General</c:formatCode>
                      <c:ptCount val="2"/>
                    </c:numCache>
                  </c:numRef>
                </c:val>
                <c:extLst>
                  <c:ext xmlns:c16="http://schemas.microsoft.com/office/drawing/2014/chart" uri="{C3380CC4-5D6E-409C-BE32-E72D297353CC}">
                    <c16:uniqueId val="{00000006-5C3F-4474-8450-443D88BC5883}"/>
                  </c:ext>
                </c:extLst>
              </c15:ser>
            </c15:filteredBarSeries>
          </c:ext>
        </c:extLst>
      </c:bar3DChart>
      <c:catAx>
        <c:axId val="366034280"/>
        <c:scaling>
          <c:orientation val="minMax"/>
        </c:scaling>
        <c:delete val="0"/>
        <c:axPos val="b"/>
        <c:numFmt formatCode="General" sourceLinked="0"/>
        <c:majorTickMark val="out"/>
        <c:minorTickMark val="none"/>
        <c:tickLblPos val="nextTo"/>
        <c:crossAx val="366032712"/>
        <c:crosses val="autoZero"/>
        <c:auto val="1"/>
        <c:lblAlgn val="ctr"/>
        <c:lblOffset val="100"/>
        <c:noMultiLvlLbl val="0"/>
      </c:catAx>
      <c:valAx>
        <c:axId val="366032712"/>
        <c:scaling>
          <c:orientation val="minMax"/>
        </c:scaling>
        <c:delete val="1"/>
        <c:axPos val="l"/>
        <c:numFmt formatCode="0.00%" sourceLinked="1"/>
        <c:majorTickMark val="out"/>
        <c:minorTickMark val="none"/>
        <c:tickLblPos val="none"/>
        <c:crossAx val="366034280"/>
        <c:crosses val="autoZero"/>
        <c:crossBetween val="between"/>
      </c:valAx>
    </c:plotArea>
    <c:legend>
      <c:legendPos val="b"/>
      <c:layout/>
      <c:overlay val="0"/>
    </c:legend>
    <c:plotVisOnly val="1"/>
    <c:dispBlanksAs val="gap"/>
    <c:showDLblsOverMax val="0"/>
  </c:chart>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Samenhang aantal IBP's - balanstotaal - aantal deelnemers</a:t>
            </a:r>
          </a:p>
        </c:rich>
      </c:tx>
      <c:overlay val="0"/>
    </c:title>
    <c:autoTitleDeleted val="0"/>
    <c:view3D>
      <c:rotX val="0"/>
      <c:rotY val="0"/>
      <c:rAngAx val="0"/>
    </c:view3D>
    <c:floor>
      <c:thickness val="0"/>
    </c:floor>
    <c:sideWall>
      <c:thickness val="0"/>
    </c:sideWall>
    <c:backWall>
      <c:thickness val="0"/>
    </c:backWall>
    <c:plotArea>
      <c:layout/>
      <c:bar3DChart>
        <c:barDir val="col"/>
        <c:grouping val="clustered"/>
        <c:varyColors val="0"/>
        <c:ser>
          <c:idx val="1"/>
          <c:order val="0"/>
          <c:tx>
            <c:strRef>
              <c:f>Grafieken!$Z$417</c:f>
              <c:strCache>
                <c:ptCount val="1"/>
                <c:pt idx="0">
                  <c:v>% van aantal IBP's</c:v>
                </c:pt>
              </c:strCache>
            </c:strRef>
          </c:tx>
          <c:spPr>
            <a:solidFill>
              <a:srgbClr val="668899"/>
            </a:solidFill>
          </c:spPr>
          <c:invertIfNegative val="0"/>
          <c:cat>
            <c:strRef>
              <c:f>Grafieken!$X$418:$X$419</c:f>
              <c:strCache>
                <c:ptCount val="2"/>
                <c:pt idx="0">
                  <c:v>Enkel Belgische activiteiten</c:v>
                </c:pt>
                <c:pt idx="1">
                  <c:v>Ook grensoverschrijdende activiteiten</c:v>
                </c:pt>
              </c:strCache>
            </c:strRef>
          </c:cat>
          <c:val>
            <c:numRef>
              <c:f>Grafieken!$Z$418:$Z$419</c:f>
              <c:numCache>
                <c:formatCode>0.00%</c:formatCode>
                <c:ptCount val="2"/>
                <c:pt idx="0">
                  <c:v>0.90306122448979587</c:v>
                </c:pt>
                <c:pt idx="1">
                  <c:v>9.6938775510204078E-2</c:v>
                </c:pt>
              </c:numCache>
            </c:numRef>
          </c:val>
          <c:extLst>
            <c:ext xmlns:c16="http://schemas.microsoft.com/office/drawing/2014/chart" uri="{C3380CC4-5D6E-409C-BE32-E72D297353CC}">
              <c16:uniqueId val="{00000000-52DD-48CD-8360-C9425D503168}"/>
            </c:ext>
          </c:extLst>
        </c:ser>
        <c:ser>
          <c:idx val="0"/>
          <c:order val="1"/>
          <c:tx>
            <c:strRef>
              <c:f>Grafieken!$AB$417</c:f>
              <c:strCache>
                <c:ptCount val="1"/>
                <c:pt idx="0">
                  <c:v>% v. balanstotaal</c:v>
                </c:pt>
              </c:strCache>
            </c:strRef>
          </c:tx>
          <c:spPr>
            <a:solidFill>
              <a:srgbClr val="BBCC00"/>
            </a:solidFill>
          </c:spPr>
          <c:invertIfNegative val="0"/>
          <c:cat>
            <c:strRef>
              <c:f>Grafieken!$X$418:$X$419</c:f>
              <c:strCache>
                <c:ptCount val="2"/>
                <c:pt idx="0">
                  <c:v>Enkel Belgische activiteiten</c:v>
                </c:pt>
                <c:pt idx="1">
                  <c:v>Ook grensoverschrijdende activiteiten</c:v>
                </c:pt>
              </c:strCache>
            </c:strRef>
          </c:cat>
          <c:val>
            <c:numRef>
              <c:f>Grafieken!$AB$418:$AB$419</c:f>
              <c:numCache>
                <c:formatCode>0.00%</c:formatCode>
                <c:ptCount val="2"/>
                <c:pt idx="0">
                  <c:v>0.7405730643601327</c:v>
                </c:pt>
                <c:pt idx="1">
                  <c:v>0.25942693563986741</c:v>
                </c:pt>
              </c:numCache>
            </c:numRef>
          </c:val>
          <c:extLst>
            <c:ext xmlns:c16="http://schemas.microsoft.com/office/drawing/2014/chart" uri="{C3380CC4-5D6E-409C-BE32-E72D297353CC}">
              <c16:uniqueId val="{00000001-52DD-48CD-8360-C9425D503168}"/>
            </c:ext>
          </c:extLst>
        </c:ser>
        <c:ser>
          <c:idx val="2"/>
          <c:order val="2"/>
          <c:tx>
            <c:strRef>
              <c:f>Grafieken!$AD$417</c:f>
              <c:strCache>
                <c:ptCount val="1"/>
                <c:pt idx="0">
                  <c:v>% v. aantal deelnemers</c:v>
                </c:pt>
              </c:strCache>
            </c:strRef>
          </c:tx>
          <c:spPr>
            <a:solidFill>
              <a:srgbClr val="002244"/>
            </a:solidFill>
          </c:spPr>
          <c:invertIfNegative val="0"/>
          <c:cat>
            <c:strRef>
              <c:f>Grafieken!$X$418:$X$419</c:f>
              <c:strCache>
                <c:ptCount val="2"/>
                <c:pt idx="0">
                  <c:v>Enkel Belgische activiteiten</c:v>
                </c:pt>
                <c:pt idx="1">
                  <c:v>Ook grensoverschrijdende activiteiten</c:v>
                </c:pt>
              </c:strCache>
            </c:strRef>
          </c:cat>
          <c:val>
            <c:numRef>
              <c:f>Grafieken!$AD$418:$AD$419</c:f>
              <c:numCache>
                <c:formatCode>0.00%</c:formatCode>
                <c:ptCount val="2"/>
                <c:pt idx="0">
                  <c:v>0.9616769888080372</c:v>
                </c:pt>
                <c:pt idx="1">
                  <c:v>3.8323011191962762E-2</c:v>
                </c:pt>
              </c:numCache>
            </c:numRef>
          </c:val>
          <c:extLst>
            <c:ext xmlns:c16="http://schemas.microsoft.com/office/drawing/2014/chart" uri="{C3380CC4-5D6E-409C-BE32-E72D297353CC}">
              <c16:uniqueId val="{00000002-52DD-48CD-8360-C9425D503168}"/>
            </c:ext>
          </c:extLst>
        </c:ser>
        <c:dLbls>
          <c:showLegendKey val="0"/>
          <c:showVal val="0"/>
          <c:showCatName val="0"/>
          <c:showSerName val="0"/>
          <c:showPercent val="0"/>
          <c:showBubbleSize val="0"/>
        </c:dLbls>
        <c:gapWidth val="150"/>
        <c:shape val="box"/>
        <c:axId val="420255304"/>
        <c:axId val="420255696"/>
        <c:axId val="0"/>
      </c:bar3DChart>
      <c:catAx>
        <c:axId val="420255304"/>
        <c:scaling>
          <c:orientation val="minMax"/>
        </c:scaling>
        <c:delete val="0"/>
        <c:axPos val="b"/>
        <c:numFmt formatCode="General" sourceLinked="1"/>
        <c:majorTickMark val="out"/>
        <c:minorTickMark val="none"/>
        <c:tickLblPos val="nextTo"/>
        <c:crossAx val="420255696"/>
        <c:crosses val="autoZero"/>
        <c:auto val="1"/>
        <c:lblAlgn val="ctr"/>
        <c:lblOffset val="100"/>
        <c:noMultiLvlLbl val="0"/>
      </c:catAx>
      <c:valAx>
        <c:axId val="420255696"/>
        <c:scaling>
          <c:orientation val="minMax"/>
        </c:scaling>
        <c:delete val="0"/>
        <c:axPos val="l"/>
        <c:majorGridlines/>
        <c:numFmt formatCode="0.00%" sourceLinked="1"/>
        <c:majorTickMark val="out"/>
        <c:minorTickMark val="none"/>
        <c:tickLblPos val="nextTo"/>
        <c:crossAx val="420255304"/>
        <c:crosses val="autoZero"/>
        <c:crossBetween val="between"/>
      </c:valAx>
    </c:plotArea>
    <c:legend>
      <c:legendPos val="b"/>
      <c:overlay val="0"/>
    </c:legend>
    <c:plotVisOnly val="1"/>
    <c:dispBlanksAs val="gap"/>
    <c:showDLblsOverMax val="0"/>
  </c:chart>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sz="800"/>
              <a:t>(in miljard</a:t>
            </a:r>
            <a:r>
              <a:rPr lang="en-US" sz="800" baseline="0"/>
              <a:t> euro)</a:t>
            </a:r>
            <a:endParaRPr lang="en-US" sz="800"/>
          </a:p>
        </c:rich>
      </c:tx>
      <c:layout>
        <c:manualLayout>
          <c:xMode val="edge"/>
          <c:yMode val="edge"/>
          <c:x val="0.43103049987180414"/>
          <c:y val="0.1451767389923182"/>
        </c:manualLayout>
      </c:layout>
      <c:overlay val="0"/>
    </c:title>
    <c:autoTitleDeleted val="0"/>
    <c:plotArea>
      <c:layout/>
      <c:barChart>
        <c:barDir val="col"/>
        <c:grouping val="clustered"/>
        <c:varyColors val="0"/>
        <c:ser>
          <c:idx val="0"/>
          <c:order val="0"/>
          <c:tx>
            <c:strRef>
              <c:f>Grafieken!$W$501</c:f>
              <c:strCache>
                <c:ptCount val="1"/>
                <c:pt idx="0">
                  <c:v>Balanstotaal IBP's met (ook) grensoverschrijdende activiteiten</c:v>
                </c:pt>
              </c:strCache>
            </c:strRef>
          </c:tx>
          <c:spPr>
            <a:solidFill>
              <a:srgbClr val="002244"/>
            </a:solidFill>
          </c:spPr>
          <c:invertIfNegative val="0"/>
          <c:dLbls>
            <c:numFmt formatCode="#,##0.0" sourceLinked="0"/>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Grafieken!$V$504:$V$513</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Grafieken!$W$504:$W$513</c:f>
              <c:numCache>
                <c:formatCode>0.0</c:formatCode>
                <c:ptCount val="10"/>
                <c:pt idx="0">
                  <c:v>0.19540602277999999</c:v>
                </c:pt>
                <c:pt idx="1">
                  <c:v>0.31269691446000003</c:v>
                </c:pt>
                <c:pt idx="2">
                  <c:v>0.46265149288999996</c:v>
                </c:pt>
                <c:pt idx="3" formatCode="#,##0.0">
                  <c:v>0.66969123052000001</c:v>
                </c:pt>
                <c:pt idx="4" formatCode="#,##0.0">
                  <c:v>1.41653265845</c:v>
                </c:pt>
                <c:pt idx="5" formatCode="#,##0.0">
                  <c:v>2.3245709938000001</c:v>
                </c:pt>
                <c:pt idx="6" formatCode="#,##0.0">
                  <c:v>2.5777331928800002</c:v>
                </c:pt>
                <c:pt idx="7" formatCode="#,##0.0">
                  <c:v>5.08587516463</c:v>
                </c:pt>
                <c:pt idx="8" formatCode="#,##0.0">
                  <c:v>8.8772568653199997</c:v>
                </c:pt>
                <c:pt idx="9" formatCode="#,##0.0">
                  <c:v>8.9020329881299993</c:v>
                </c:pt>
              </c:numCache>
            </c:numRef>
          </c:val>
          <c:extLst>
            <c:ext xmlns:c16="http://schemas.microsoft.com/office/drawing/2014/chart" uri="{C3380CC4-5D6E-409C-BE32-E72D297353CC}">
              <c16:uniqueId val="{00000000-6E3A-4903-AA62-2B03A82FC44D}"/>
            </c:ext>
          </c:extLst>
        </c:ser>
        <c:ser>
          <c:idx val="2"/>
          <c:order val="2"/>
          <c:tx>
            <c:strRef>
              <c:f>Grafieken!$Y$501</c:f>
              <c:strCache>
                <c:ptCount val="1"/>
                <c:pt idx="0">
                  <c:v>Balanstotaal IBP's met enkel Belgische activiteiten</c:v>
                </c:pt>
              </c:strCache>
            </c:strRef>
          </c:tx>
          <c:spPr>
            <a:solidFill>
              <a:srgbClr val="BBCC00"/>
            </a:solidFill>
          </c:spPr>
          <c:invertIfNegative val="0"/>
          <c:dLbls>
            <c:numFmt formatCode="#,##0.0" sourceLinked="0"/>
            <c:spPr>
              <a:noFill/>
              <a:ln>
                <a:noFill/>
              </a:ln>
              <a:effectLst/>
            </c:sp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numRef>
              <c:f>Grafieken!$V$504:$V$513</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Grafieken!$Y$504:$Y$513</c:f>
              <c:numCache>
                <c:formatCode>0.0</c:formatCode>
                <c:ptCount val="10"/>
                <c:pt idx="0">
                  <c:v>14.032481385540001</c:v>
                </c:pt>
                <c:pt idx="1">
                  <c:v>15.634034964909995</c:v>
                </c:pt>
                <c:pt idx="2">
                  <c:v>15.5832989501</c:v>
                </c:pt>
                <c:pt idx="3" formatCode="#,##0.0">
                  <c:v>17.916894904750002</c:v>
                </c:pt>
                <c:pt idx="4" formatCode="#,##0.0">
                  <c:v>18.978858880459995</c:v>
                </c:pt>
                <c:pt idx="5" formatCode="#,##0.0">
                  <c:v>21.044664351359998</c:v>
                </c:pt>
                <c:pt idx="6" formatCode="#,##0.0">
                  <c:v>22.116265540730012</c:v>
                </c:pt>
                <c:pt idx="7" formatCode="#,##0.0">
                  <c:v>24.69516928645</c:v>
                </c:pt>
                <c:pt idx="8" formatCode="#,##0.0">
                  <c:v>26.269609316819992</c:v>
                </c:pt>
                <c:pt idx="9" formatCode="#,##0.0">
                  <c:v>25.412187184009987</c:v>
                </c:pt>
              </c:numCache>
            </c:numRef>
          </c:val>
          <c:extLst>
            <c:ext xmlns:c16="http://schemas.microsoft.com/office/drawing/2014/chart" uri="{C3380CC4-5D6E-409C-BE32-E72D297353CC}">
              <c16:uniqueId val="{00000001-6E3A-4903-AA62-2B03A82FC44D}"/>
            </c:ext>
          </c:extLst>
        </c:ser>
        <c:dLbls>
          <c:showLegendKey val="0"/>
          <c:showVal val="0"/>
          <c:showCatName val="0"/>
          <c:showSerName val="0"/>
          <c:showPercent val="0"/>
          <c:showBubbleSize val="0"/>
        </c:dLbls>
        <c:gapWidth val="50"/>
        <c:axId val="421786080"/>
        <c:axId val="421786472"/>
      </c:barChart>
      <c:lineChart>
        <c:grouping val="stacked"/>
        <c:varyColors val="0"/>
        <c:ser>
          <c:idx val="1"/>
          <c:order val="1"/>
          <c:tx>
            <c:strRef>
              <c:f>Grafieken!$X$501</c:f>
              <c:strCache>
                <c:ptCount val="1"/>
                <c:pt idx="0">
                  <c:v>Balanstotaal sector</c:v>
                </c:pt>
              </c:strCache>
            </c:strRef>
          </c:tx>
          <c:dLbls>
            <c:numFmt formatCode="#,##0.0" sourceLinked="0"/>
            <c:spPr>
              <a:noFill/>
              <a:ln>
                <a:noFill/>
              </a:ln>
              <a:effectLst/>
            </c:spPr>
            <c:dLblPos val="t"/>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numRef>
              <c:f>Grafieken!$V$504:$V$513</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Grafieken!$X$504:$X$513</c:f>
              <c:numCache>
                <c:formatCode>#,##0.0_ ;[Red]\-#,##0.0\ </c:formatCode>
                <c:ptCount val="10"/>
                <c:pt idx="0">
                  <c:v>14.227887408320001</c:v>
                </c:pt>
                <c:pt idx="1">
                  <c:v>15.946731879369993</c:v>
                </c:pt>
                <c:pt idx="2">
                  <c:v>16.045950442990002</c:v>
                </c:pt>
                <c:pt idx="3">
                  <c:v>18.59</c:v>
                </c:pt>
                <c:pt idx="4">
                  <c:v>20.395391538909998</c:v>
                </c:pt>
                <c:pt idx="5">
                  <c:v>23.369235345160003</c:v>
                </c:pt>
                <c:pt idx="6">
                  <c:v>24.693998733610002</c:v>
                </c:pt>
                <c:pt idx="7">
                  <c:v>29.781044451080003</c:v>
                </c:pt>
                <c:pt idx="8" formatCode="#,##0.0">
                  <c:v>35.146866182139981</c:v>
                </c:pt>
                <c:pt idx="9" formatCode="#,##0.0">
                  <c:v>34.31422017213999</c:v>
                </c:pt>
              </c:numCache>
            </c:numRef>
          </c:val>
          <c:smooth val="0"/>
          <c:extLst>
            <c:ext xmlns:c16="http://schemas.microsoft.com/office/drawing/2014/chart" uri="{C3380CC4-5D6E-409C-BE32-E72D297353CC}">
              <c16:uniqueId val="{00000002-6E3A-4903-AA62-2B03A82FC44D}"/>
            </c:ext>
          </c:extLst>
        </c:ser>
        <c:dLbls>
          <c:showLegendKey val="0"/>
          <c:showVal val="0"/>
          <c:showCatName val="0"/>
          <c:showSerName val="0"/>
          <c:showPercent val="0"/>
          <c:showBubbleSize val="0"/>
        </c:dLbls>
        <c:marker val="1"/>
        <c:smooth val="0"/>
        <c:axId val="421786080"/>
        <c:axId val="421786472"/>
      </c:lineChart>
      <c:catAx>
        <c:axId val="421786080"/>
        <c:scaling>
          <c:orientation val="minMax"/>
        </c:scaling>
        <c:delete val="0"/>
        <c:axPos val="b"/>
        <c:numFmt formatCode="General" sourceLinked="1"/>
        <c:majorTickMark val="out"/>
        <c:minorTickMark val="none"/>
        <c:tickLblPos val="nextTo"/>
        <c:crossAx val="421786472"/>
        <c:crosses val="autoZero"/>
        <c:auto val="1"/>
        <c:lblAlgn val="ctr"/>
        <c:lblOffset val="100"/>
        <c:noMultiLvlLbl val="0"/>
      </c:catAx>
      <c:valAx>
        <c:axId val="421786472"/>
        <c:scaling>
          <c:orientation val="minMax"/>
        </c:scaling>
        <c:delete val="0"/>
        <c:axPos val="l"/>
        <c:numFmt formatCode="0.0" sourceLinked="1"/>
        <c:majorTickMark val="out"/>
        <c:minorTickMark val="none"/>
        <c:tickLblPos val="nextTo"/>
        <c:crossAx val="421786080"/>
        <c:crosses val="autoZero"/>
        <c:crossBetween val="between"/>
      </c:valAx>
      <c:spPr>
        <a:noFill/>
        <a:ln w="25400">
          <a:noFill/>
        </a:ln>
      </c:spPr>
    </c:plotArea>
    <c:legend>
      <c:legendPos val="b"/>
      <c:overlay val="0"/>
    </c:legend>
    <c:plotVisOnly val="1"/>
    <c:dispBlanksAs val="gap"/>
    <c:showDLblsOverMax val="0"/>
  </c:chart>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5"/>
    </mc:Choice>
    <mc:Fallback>
      <c:style val="15"/>
    </mc:Fallback>
  </mc:AlternateContent>
  <c:chart>
    <c:title>
      <c:tx>
        <c:rich>
          <a:bodyPr/>
          <a:lstStyle/>
          <a:p>
            <a:pPr>
              <a:defRPr/>
            </a:pPr>
            <a:r>
              <a:rPr lang="nl-BE" sz="1400"/>
              <a:t>Dekkingsgraad</a:t>
            </a:r>
          </a:p>
        </c:rich>
      </c:tx>
      <c:overlay val="0"/>
    </c:title>
    <c:autoTitleDeleted val="0"/>
    <c:view3D>
      <c:rotX val="0"/>
      <c:rotY val="0"/>
      <c:rAngAx val="0"/>
    </c:view3D>
    <c:floor>
      <c:thickness val="0"/>
    </c:floor>
    <c:sideWall>
      <c:thickness val="0"/>
    </c:sideWall>
    <c:backWall>
      <c:thickness val="0"/>
    </c:backWall>
    <c:plotArea>
      <c:layout>
        <c:manualLayout>
          <c:layoutTarget val="inner"/>
          <c:xMode val="edge"/>
          <c:yMode val="edge"/>
          <c:x val="0.12974381723411335"/>
          <c:y val="0.10631060477060512"/>
          <c:w val="0.84061679790026156"/>
          <c:h val="0.57679058765056201"/>
        </c:manualLayout>
      </c:layout>
      <c:bar3DChart>
        <c:barDir val="col"/>
        <c:grouping val="clustered"/>
        <c:varyColors val="0"/>
        <c:ser>
          <c:idx val="0"/>
          <c:order val="0"/>
          <c:tx>
            <c:strRef>
              <c:f>Tabellen!$E$5</c:f>
              <c:strCache>
                <c:ptCount val="1"/>
                <c:pt idx="0">
                  <c:v>Dekkingsgraad KTV + marge</c:v>
                </c:pt>
              </c:strCache>
            </c:strRef>
          </c:tx>
          <c:spPr>
            <a:solidFill>
              <a:srgbClr val="002244"/>
            </a:solidFill>
          </c:spPr>
          <c:invertIfNegative val="0"/>
          <c:cat>
            <c:strRef>
              <c:f>Tabellen!$B$24:$B$25</c:f>
              <c:strCache>
                <c:ptCount val="2"/>
                <c:pt idx="0">
                  <c:v>Enkel Belgische activiteiten</c:v>
                </c:pt>
                <c:pt idx="1">
                  <c:v>Ook grensoverschrijdende activiteiten</c:v>
                </c:pt>
              </c:strCache>
            </c:strRef>
          </c:cat>
          <c:val>
            <c:numRef>
              <c:f>Tabellen!$E$24:$E$25</c:f>
              <c:numCache>
                <c:formatCode>0.00%</c:formatCode>
                <c:ptCount val="2"/>
                <c:pt idx="0">
                  <c:v>1.4961753231010797</c:v>
                </c:pt>
                <c:pt idx="1">
                  <c:v>1.2119339178526782</c:v>
                </c:pt>
              </c:numCache>
            </c:numRef>
          </c:val>
          <c:extLst>
            <c:ext xmlns:c16="http://schemas.microsoft.com/office/drawing/2014/chart" uri="{C3380CC4-5D6E-409C-BE32-E72D297353CC}">
              <c16:uniqueId val="{00000000-9FD9-4511-8732-790E4375C6B3}"/>
            </c:ext>
          </c:extLst>
        </c:ser>
        <c:ser>
          <c:idx val="1"/>
          <c:order val="1"/>
          <c:tx>
            <c:strRef>
              <c:f>Tabellen!$F$5</c:f>
              <c:strCache>
                <c:ptCount val="1"/>
                <c:pt idx="0">
                  <c:v>Dekkingsgraad LTV + marge</c:v>
                </c:pt>
              </c:strCache>
            </c:strRef>
          </c:tx>
          <c:spPr>
            <a:solidFill>
              <a:srgbClr val="BBCC00"/>
            </a:solidFill>
          </c:spPr>
          <c:invertIfNegative val="0"/>
          <c:cat>
            <c:strRef>
              <c:f>Tabellen!$B$24:$B$25</c:f>
              <c:strCache>
                <c:ptCount val="2"/>
                <c:pt idx="0">
                  <c:v>Enkel Belgische activiteiten</c:v>
                </c:pt>
                <c:pt idx="1">
                  <c:v>Ook grensoverschrijdende activiteiten</c:v>
                </c:pt>
              </c:strCache>
            </c:strRef>
          </c:cat>
          <c:val>
            <c:numRef>
              <c:f>Tabellen!$F$24:$F$25</c:f>
              <c:numCache>
                <c:formatCode>0.00%</c:formatCode>
                <c:ptCount val="2"/>
                <c:pt idx="0">
                  <c:v>1.204500857634542</c:v>
                </c:pt>
                <c:pt idx="1">
                  <c:v>1.0398039632184592</c:v>
                </c:pt>
              </c:numCache>
            </c:numRef>
          </c:val>
          <c:extLst>
            <c:ext xmlns:c16="http://schemas.microsoft.com/office/drawing/2014/chart" uri="{C3380CC4-5D6E-409C-BE32-E72D297353CC}">
              <c16:uniqueId val="{00000001-9FD9-4511-8732-790E4375C6B3}"/>
            </c:ext>
          </c:extLst>
        </c:ser>
        <c:dLbls>
          <c:showLegendKey val="0"/>
          <c:showVal val="0"/>
          <c:showCatName val="0"/>
          <c:showSerName val="0"/>
          <c:showPercent val="0"/>
          <c:showBubbleSize val="0"/>
        </c:dLbls>
        <c:gapWidth val="150"/>
        <c:shape val="box"/>
        <c:axId val="420256480"/>
        <c:axId val="420256872"/>
        <c:axId val="0"/>
      </c:bar3DChart>
      <c:catAx>
        <c:axId val="420256480"/>
        <c:scaling>
          <c:orientation val="minMax"/>
        </c:scaling>
        <c:delete val="0"/>
        <c:axPos val="b"/>
        <c:numFmt formatCode="General" sourceLinked="0"/>
        <c:majorTickMark val="out"/>
        <c:minorTickMark val="none"/>
        <c:tickLblPos val="nextTo"/>
        <c:txPr>
          <a:bodyPr rot="0" vert="horz"/>
          <a:lstStyle/>
          <a:p>
            <a:pPr>
              <a:defRPr/>
            </a:pPr>
            <a:endParaRPr lang="nl-BE"/>
          </a:p>
        </c:txPr>
        <c:crossAx val="420256872"/>
        <c:crosses val="autoZero"/>
        <c:auto val="1"/>
        <c:lblAlgn val="ctr"/>
        <c:lblOffset val="100"/>
        <c:noMultiLvlLbl val="0"/>
      </c:catAx>
      <c:valAx>
        <c:axId val="420256872"/>
        <c:scaling>
          <c:orientation val="minMax"/>
        </c:scaling>
        <c:delete val="0"/>
        <c:axPos val="l"/>
        <c:majorGridlines/>
        <c:numFmt formatCode="0.00%" sourceLinked="1"/>
        <c:majorTickMark val="out"/>
        <c:minorTickMark val="none"/>
        <c:tickLblPos val="nextTo"/>
        <c:crossAx val="420256480"/>
        <c:crosses val="autoZero"/>
        <c:crossBetween val="between"/>
      </c:valAx>
    </c:plotArea>
    <c:legend>
      <c:legendPos val="b"/>
      <c:overlay val="0"/>
    </c:legend>
    <c:plotVisOnly val="1"/>
    <c:dispBlanksAs val="gap"/>
    <c:showDLblsOverMax val="0"/>
  </c:chart>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a:t>
            </a:r>
          </a:p>
        </c:rich>
      </c:tx>
      <c:overlay val="0"/>
    </c:title>
    <c:autoTitleDeleted val="0"/>
    <c:view3D>
      <c:rotX val="0"/>
      <c:rotY val="0"/>
      <c:rAngAx val="0"/>
    </c:view3D>
    <c:floor>
      <c:thickness val="0"/>
    </c:floor>
    <c:sideWall>
      <c:thickness val="0"/>
    </c:sideWall>
    <c:backWall>
      <c:thickness val="0"/>
    </c:backWall>
    <c:plotArea>
      <c:layout>
        <c:manualLayout>
          <c:layoutTarget val="inner"/>
          <c:xMode val="edge"/>
          <c:yMode val="edge"/>
          <c:x val="2.4322830292979547E-2"/>
          <c:y val="0.1039857015192136"/>
          <c:w val="0.95135433941404091"/>
          <c:h val="0.75969770534715331"/>
        </c:manualLayout>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Tabellen!$B$24:$B$25</c:f>
              <c:strCache>
                <c:ptCount val="2"/>
                <c:pt idx="0">
                  <c:v>Enkel Belgische activiteiten</c:v>
                </c:pt>
                <c:pt idx="1">
                  <c:v>Ook grensoverschrijdende activiteiten</c:v>
                </c:pt>
              </c:strCache>
            </c:strRef>
          </c:cat>
          <c:val>
            <c:numRef>
              <c:f>Tabellen!$I$24:$I$25</c:f>
              <c:numCache>
                <c:formatCode>0.00%</c:formatCode>
                <c:ptCount val="2"/>
                <c:pt idx="0">
                  <c:v>0.45947747114382914</c:v>
                </c:pt>
                <c:pt idx="1">
                  <c:v>0.5406769693307002</c:v>
                </c:pt>
              </c:numCache>
            </c:numRef>
          </c:val>
          <c:extLst>
            <c:ext xmlns:c16="http://schemas.microsoft.com/office/drawing/2014/chart" uri="{C3380CC4-5D6E-409C-BE32-E72D297353CC}">
              <c16:uniqueId val="{00000000-0AC7-4B38-AEF5-E472F30BCC41}"/>
            </c:ext>
          </c:extLst>
        </c:ser>
        <c:ser>
          <c:idx val="1"/>
          <c:order val="1"/>
          <c:tx>
            <c:strRef>
              <c:f>Tabellen!$J$5</c:f>
              <c:strCache>
                <c:ptCount val="1"/>
                <c:pt idx="0">
                  <c:v>Aandelen</c:v>
                </c:pt>
              </c:strCache>
            </c:strRef>
          </c:tx>
          <c:spPr>
            <a:solidFill>
              <a:srgbClr val="668899"/>
            </a:solidFill>
          </c:spPr>
          <c:invertIfNegative val="0"/>
          <c:cat>
            <c:strRef>
              <c:f>Tabellen!$B$24:$B$25</c:f>
              <c:strCache>
                <c:ptCount val="2"/>
                <c:pt idx="0">
                  <c:v>Enkel Belgische activiteiten</c:v>
                </c:pt>
                <c:pt idx="1">
                  <c:v>Ook grensoverschrijdende activiteiten</c:v>
                </c:pt>
              </c:strCache>
            </c:strRef>
          </c:cat>
          <c:val>
            <c:numRef>
              <c:f>Tabellen!$J$24:$J$25</c:f>
              <c:numCache>
                <c:formatCode>0.00%</c:formatCode>
                <c:ptCount val="2"/>
                <c:pt idx="0">
                  <c:v>0.41903523938053339</c:v>
                </c:pt>
                <c:pt idx="1">
                  <c:v>0.40988162577489462</c:v>
                </c:pt>
              </c:numCache>
            </c:numRef>
          </c:val>
          <c:extLst>
            <c:ext xmlns:c16="http://schemas.microsoft.com/office/drawing/2014/chart" uri="{C3380CC4-5D6E-409C-BE32-E72D297353CC}">
              <c16:uniqueId val="{00000001-0AC7-4B38-AEF5-E472F30BCC41}"/>
            </c:ext>
          </c:extLst>
        </c:ser>
        <c:ser>
          <c:idx val="3"/>
          <c:order val="3"/>
          <c:tx>
            <c:strRef>
              <c:f>Tabellen!$L$5</c:f>
              <c:strCache>
                <c:ptCount val="1"/>
                <c:pt idx="0">
                  <c:v>Leningen</c:v>
                </c:pt>
              </c:strCache>
            </c:strRef>
          </c:tx>
          <c:spPr>
            <a:solidFill>
              <a:srgbClr val="9EB3BE"/>
            </a:solidFill>
          </c:spPr>
          <c:invertIfNegative val="0"/>
          <c:cat>
            <c:strRef>
              <c:f>Tabellen!$B$24:$B$25</c:f>
              <c:strCache>
                <c:ptCount val="2"/>
                <c:pt idx="0">
                  <c:v>Enkel Belgische activiteiten</c:v>
                </c:pt>
                <c:pt idx="1">
                  <c:v>Ook grensoverschrijdende activiteiten</c:v>
                </c:pt>
              </c:strCache>
            </c:strRef>
          </c:cat>
          <c:val>
            <c:numRef>
              <c:f>Tabellen!$L$24:$L$25</c:f>
              <c:numCache>
                <c:formatCode>0.00%</c:formatCode>
                <c:ptCount val="2"/>
                <c:pt idx="0">
                  <c:v>8.672156236787661E-3</c:v>
                </c:pt>
                <c:pt idx="1">
                  <c:v>0</c:v>
                </c:pt>
              </c:numCache>
            </c:numRef>
          </c:val>
          <c:extLst>
            <c:ext xmlns:c16="http://schemas.microsoft.com/office/drawing/2014/chart" uri="{C3380CC4-5D6E-409C-BE32-E72D297353CC}">
              <c16:uniqueId val="{00000002-0AC7-4B38-AEF5-E472F30BCC41}"/>
            </c:ext>
          </c:extLst>
        </c:ser>
        <c:ser>
          <c:idx val="4"/>
          <c:order val="4"/>
          <c:tx>
            <c:strRef>
              <c:f>Tabellen!$M$5</c:f>
              <c:strCache>
                <c:ptCount val="1"/>
                <c:pt idx="0">
                  <c:v>Vastgoed</c:v>
                </c:pt>
              </c:strCache>
            </c:strRef>
          </c:tx>
          <c:invertIfNegative val="0"/>
          <c:cat>
            <c:strRef>
              <c:f>Tabellen!$B$24:$B$25</c:f>
              <c:strCache>
                <c:ptCount val="2"/>
                <c:pt idx="0">
                  <c:v>Enkel Belgische activiteiten</c:v>
                </c:pt>
                <c:pt idx="1">
                  <c:v>Ook grensoverschrijdende activiteiten</c:v>
                </c:pt>
              </c:strCache>
            </c:strRef>
          </c:cat>
          <c:val>
            <c:numRef>
              <c:f>Tabellen!$M$24:$M$25</c:f>
              <c:numCache>
                <c:formatCode>0.00%</c:formatCode>
                <c:ptCount val="2"/>
                <c:pt idx="0">
                  <c:v>1.5726910096544672E-2</c:v>
                </c:pt>
                <c:pt idx="1">
                  <c:v>4.0200655010638759E-3</c:v>
                </c:pt>
              </c:numCache>
            </c:numRef>
          </c:val>
          <c:extLst>
            <c:ext xmlns:c16="http://schemas.microsoft.com/office/drawing/2014/chart" uri="{C3380CC4-5D6E-409C-BE32-E72D297353CC}">
              <c16:uniqueId val="{00000003-0AC7-4B38-AEF5-E472F30BCC41}"/>
            </c:ext>
          </c:extLst>
        </c:ser>
        <c:ser>
          <c:idx val="5"/>
          <c:order val="5"/>
          <c:tx>
            <c:strRef>
              <c:f>Tabellen!$N$5</c:f>
              <c:strCache>
                <c:ptCount val="1"/>
                <c:pt idx="0">
                  <c:v>Liquide middelen</c:v>
                </c:pt>
              </c:strCache>
            </c:strRef>
          </c:tx>
          <c:spPr>
            <a:solidFill>
              <a:srgbClr val="8B9A00"/>
            </a:solidFill>
          </c:spPr>
          <c:invertIfNegative val="0"/>
          <c:cat>
            <c:strRef>
              <c:f>Tabellen!$B$24:$B$25</c:f>
              <c:strCache>
                <c:ptCount val="2"/>
                <c:pt idx="0">
                  <c:v>Enkel Belgische activiteiten</c:v>
                </c:pt>
                <c:pt idx="1">
                  <c:v>Ook grensoverschrijdende activiteiten</c:v>
                </c:pt>
              </c:strCache>
            </c:strRef>
          </c:cat>
          <c:val>
            <c:numRef>
              <c:f>Tabellen!$N$24:$N$25</c:f>
              <c:numCache>
                <c:formatCode>0.00%</c:formatCode>
                <c:ptCount val="2"/>
                <c:pt idx="0">
                  <c:v>5.7815744111611493E-2</c:v>
                </c:pt>
                <c:pt idx="1">
                  <c:v>1.4385847995822688E-2</c:v>
                </c:pt>
              </c:numCache>
            </c:numRef>
          </c:val>
          <c:extLst>
            <c:ext xmlns:c16="http://schemas.microsoft.com/office/drawing/2014/chart" uri="{C3380CC4-5D6E-409C-BE32-E72D297353CC}">
              <c16:uniqueId val="{00000004-0AC7-4B38-AEF5-E472F30BCC41}"/>
            </c:ext>
          </c:extLst>
        </c:ser>
        <c:ser>
          <c:idx val="6"/>
          <c:order val="6"/>
          <c:tx>
            <c:strRef>
              <c:f>Tabellen!$O$5</c:f>
              <c:strCache>
                <c:ptCount val="1"/>
                <c:pt idx="0">
                  <c:v>Andere</c:v>
                </c:pt>
              </c:strCache>
            </c:strRef>
          </c:tx>
          <c:spPr>
            <a:solidFill>
              <a:srgbClr val="A6A6A6"/>
            </a:solidFill>
          </c:spPr>
          <c:invertIfNegative val="0"/>
          <c:cat>
            <c:strRef>
              <c:f>Tabellen!$B$24:$B$25</c:f>
              <c:strCache>
                <c:ptCount val="2"/>
                <c:pt idx="0">
                  <c:v>Enkel Belgische activiteiten</c:v>
                </c:pt>
                <c:pt idx="1">
                  <c:v>Ook grensoverschrijdende activiteiten</c:v>
                </c:pt>
              </c:strCache>
            </c:strRef>
          </c:cat>
          <c:val>
            <c:numRef>
              <c:f>Tabellen!$O$24:$O$25</c:f>
              <c:numCache>
                <c:formatCode>0.00%</c:formatCode>
                <c:ptCount val="2"/>
                <c:pt idx="0">
                  <c:v>3.9272479030693315E-2</c:v>
                </c:pt>
                <c:pt idx="1">
                  <c:v>3.1035491397518856E-2</c:v>
                </c:pt>
              </c:numCache>
            </c:numRef>
          </c:val>
          <c:extLst>
            <c:ext xmlns:c16="http://schemas.microsoft.com/office/drawing/2014/chart" uri="{C3380CC4-5D6E-409C-BE32-E72D297353CC}">
              <c16:uniqueId val="{00000005-0AC7-4B38-AEF5-E472F30BCC41}"/>
            </c:ext>
          </c:extLst>
        </c:ser>
        <c:dLbls>
          <c:showLegendKey val="0"/>
          <c:showVal val="0"/>
          <c:showCatName val="0"/>
          <c:showSerName val="0"/>
          <c:showPercent val="0"/>
          <c:showBubbleSize val="0"/>
        </c:dLbls>
        <c:gapWidth val="82"/>
        <c:shape val="box"/>
        <c:axId val="420257656"/>
        <c:axId val="420258048"/>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ICB's</c:v>
                      </c:pt>
                    </c:strCache>
                  </c:strRef>
                </c:tx>
                <c:spPr>
                  <a:solidFill>
                    <a:srgbClr val="BBCC00"/>
                  </a:solidFill>
                </c:spPr>
                <c:invertIfNegative val="0"/>
                <c:cat>
                  <c:strRef>
                    <c:extLst>
                      <c:ext uri="{02D57815-91ED-43cb-92C2-25804820EDAC}">
                        <c15:formulaRef>
                          <c15:sqref>Tabellen!$B$24:$B$25</c15:sqref>
                        </c15:formulaRef>
                      </c:ext>
                    </c:extLst>
                    <c:strCache>
                      <c:ptCount val="2"/>
                      <c:pt idx="0">
                        <c:v>Enkel Belgische activiteiten</c:v>
                      </c:pt>
                      <c:pt idx="1">
                        <c:v>Ook grensoverschrijdende activiteiten</c:v>
                      </c:pt>
                    </c:strCache>
                  </c:strRef>
                </c:cat>
                <c:val>
                  <c:numRef>
                    <c:extLst>
                      <c:ext uri="{02D57815-91ED-43cb-92C2-25804820EDAC}">
                        <c15:formulaRef>
                          <c15:sqref>Tabellen!$K$24:$K$25</c15:sqref>
                        </c15:formulaRef>
                      </c:ext>
                    </c:extLst>
                    <c:numCache>
                      <c:formatCode>General</c:formatCode>
                      <c:ptCount val="2"/>
                    </c:numCache>
                  </c:numRef>
                </c:val>
                <c:extLst>
                  <c:ext xmlns:c16="http://schemas.microsoft.com/office/drawing/2014/chart" uri="{C3380CC4-5D6E-409C-BE32-E72D297353CC}">
                    <c16:uniqueId val="{00000006-0AC7-4B38-AEF5-E472F30BCC41}"/>
                  </c:ext>
                </c:extLst>
              </c15:ser>
            </c15:filteredBarSeries>
          </c:ext>
        </c:extLst>
      </c:bar3DChart>
      <c:catAx>
        <c:axId val="420257656"/>
        <c:scaling>
          <c:orientation val="minMax"/>
        </c:scaling>
        <c:delete val="0"/>
        <c:axPos val="b"/>
        <c:numFmt formatCode="General" sourceLinked="0"/>
        <c:majorTickMark val="out"/>
        <c:minorTickMark val="none"/>
        <c:tickLblPos val="nextTo"/>
        <c:crossAx val="420258048"/>
        <c:crosses val="autoZero"/>
        <c:auto val="1"/>
        <c:lblAlgn val="ctr"/>
        <c:lblOffset val="100"/>
        <c:noMultiLvlLbl val="0"/>
      </c:catAx>
      <c:valAx>
        <c:axId val="420258048"/>
        <c:scaling>
          <c:orientation val="minMax"/>
        </c:scaling>
        <c:delete val="1"/>
        <c:axPos val="l"/>
        <c:numFmt formatCode="0.00%" sourceLinked="1"/>
        <c:majorTickMark val="out"/>
        <c:minorTickMark val="none"/>
        <c:tickLblPos val="none"/>
        <c:crossAx val="420257656"/>
        <c:crosses val="autoZero"/>
        <c:crossBetween val="between"/>
      </c:valAx>
    </c:plotArea>
    <c:legend>
      <c:legendPos val="b"/>
      <c:overlay val="0"/>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rAngAx val="1"/>
    </c:view3D>
    <c:floor>
      <c:thickness val="0"/>
    </c:floor>
    <c:sideWall>
      <c:thickness val="0"/>
      <c:spPr>
        <a:noFill/>
      </c:spPr>
    </c:sideWall>
    <c:backWall>
      <c:thickness val="0"/>
      <c:spPr>
        <a:noFill/>
        <a:ln w="25400">
          <a:noFill/>
        </a:ln>
      </c:spPr>
    </c:backWall>
    <c:plotArea>
      <c:layout/>
      <c:bar3DChart>
        <c:barDir val="col"/>
        <c:grouping val="stacked"/>
        <c:varyColors val="0"/>
        <c:ser>
          <c:idx val="0"/>
          <c:order val="0"/>
          <c:tx>
            <c:strRef>
              <c:f>Grafieken!$X$55</c:f>
              <c:strCache>
                <c:ptCount val="1"/>
                <c:pt idx="0">
                  <c:v>Aantal deelnemers</c:v>
                </c:pt>
              </c:strCache>
            </c:strRef>
          </c:tx>
          <c:spPr>
            <a:solidFill>
              <a:srgbClr val="BBCC00"/>
            </a:solidFill>
          </c:spPr>
          <c:invertIfNegative val="0"/>
          <c:dLbls>
            <c:spPr>
              <a:noFill/>
              <a:ln>
                <a:noFill/>
              </a:ln>
              <a:effectLst/>
            </c:spPr>
            <c:txPr>
              <a:bodyPr rot="-5400000" vert="horz"/>
              <a:lstStyle/>
              <a:p>
                <a:pPr>
                  <a:defRPr/>
                </a:pPr>
                <a:endParaRPr lang="nl-B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Grafieken!$W$61:$W$70</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Grafieken!$X$61:$X$70</c:f>
              <c:numCache>
                <c:formatCode>#,##0</c:formatCode>
                <c:ptCount val="10"/>
                <c:pt idx="0">
                  <c:v>851191</c:v>
                </c:pt>
                <c:pt idx="1">
                  <c:v>857982</c:v>
                </c:pt>
                <c:pt idx="2">
                  <c:v>887398.2</c:v>
                </c:pt>
                <c:pt idx="3">
                  <c:v>1394936</c:v>
                </c:pt>
                <c:pt idx="4">
                  <c:v>1477713</c:v>
                </c:pt>
                <c:pt idx="5">
                  <c:v>1477347</c:v>
                </c:pt>
                <c:pt idx="6">
                  <c:v>1513279</c:v>
                </c:pt>
                <c:pt idx="7">
                  <c:v>1674420</c:v>
                </c:pt>
                <c:pt idx="8">
                  <c:v>1734315</c:v>
                </c:pt>
                <c:pt idx="9">
                  <c:v>1788873</c:v>
                </c:pt>
              </c:numCache>
            </c:numRef>
          </c:val>
          <c:extLst>
            <c:ext xmlns:c16="http://schemas.microsoft.com/office/drawing/2014/chart" uri="{C3380CC4-5D6E-409C-BE32-E72D297353CC}">
              <c16:uniqueId val="{00000000-A046-4C68-A79E-A9DA169351CE}"/>
            </c:ext>
          </c:extLst>
        </c:ser>
        <c:dLbls>
          <c:showLegendKey val="0"/>
          <c:showVal val="0"/>
          <c:showCatName val="0"/>
          <c:showSerName val="0"/>
          <c:showPercent val="0"/>
          <c:showBubbleSize val="0"/>
        </c:dLbls>
        <c:gapWidth val="61"/>
        <c:shape val="box"/>
        <c:axId val="410207112"/>
        <c:axId val="410206720"/>
        <c:axId val="0"/>
      </c:bar3DChart>
      <c:catAx>
        <c:axId val="410207112"/>
        <c:scaling>
          <c:orientation val="minMax"/>
        </c:scaling>
        <c:delete val="0"/>
        <c:axPos val="b"/>
        <c:numFmt formatCode="General" sourceLinked="1"/>
        <c:majorTickMark val="out"/>
        <c:minorTickMark val="none"/>
        <c:tickLblPos val="nextTo"/>
        <c:crossAx val="410206720"/>
        <c:crosses val="autoZero"/>
        <c:auto val="1"/>
        <c:lblAlgn val="ctr"/>
        <c:lblOffset val="100"/>
        <c:noMultiLvlLbl val="0"/>
      </c:catAx>
      <c:valAx>
        <c:axId val="410206720"/>
        <c:scaling>
          <c:orientation val="minMax"/>
          <c:min val="0"/>
        </c:scaling>
        <c:delete val="0"/>
        <c:axPos val="l"/>
        <c:numFmt formatCode="#,##0" sourceLinked="1"/>
        <c:majorTickMark val="out"/>
        <c:minorTickMark val="none"/>
        <c:tickLblPos val="nextTo"/>
        <c:crossAx val="410207112"/>
        <c:crosses val="autoZero"/>
        <c:crossBetween val="between"/>
      </c:valAx>
      <c:spPr>
        <a:ln w="25400">
          <a:noFill/>
        </a:ln>
      </c:spPr>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40"/>
      <c:rotY val="80"/>
      <c:rAngAx val="0"/>
    </c:view3D>
    <c:floor>
      <c:thickness val="0"/>
    </c:floor>
    <c:sideWall>
      <c:thickness val="0"/>
    </c:sideWall>
    <c:backWall>
      <c:thickness val="0"/>
    </c:backWall>
    <c:plotArea>
      <c:layout/>
      <c:pie3DChart>
        <c:varyColors val="1"/>
        <c:ser>
          <c:idx val="0"/>
          <c:order val="0"/>
          <c:explosion val="25"/>
          <c:dPt>
            <c:idx val="0"/>
            <c:bubble3D val="0"/>
            <c:spPr>
              <a:solidFill>
                <a:srgbClr val="002244"/>
              </a:solidFill>
            </c:spPr>
            <c:extLst>
              <c:ext xmlns:c16="http://schemas.microsoft.com/office/drawing/2014/chart" uri="{C3380CC4-5D6E-409C-BE32-E72D297353CC}">
                <c16:uniqueId val="{00000001-CD5F-4124-8F6E-9DA7D58032A2}"/>
              </c:ext>
            </c:extLst>
          </c:dPt>
          <c:dPt>
            <c:idx val="1"/>
            <c:bubble3D val="0"/>
            <c:spPr>
              <a:solidFill>
                <a:srgbClr val="668899"/>
              </a:solidFill>
            </c:spPr>
            <c:extLst>
              <c:ext xmlns:c16="http://schemas.microsoft.com/office/drawing/2014/chart" uri="{C3380CC4-5D6E-409C-BE32-E72D297353CC}">
                <c16:uniqueId val="{00000003-CD5F-4124-8F6E-9DA7D58032A2}"/>
              </c:ext>
            </c:extLst>
          </c:dPt>
          <c:dPt>
            <c:idx val="2"/>
            <c:bubble3D val="0"/>
            <c:spPr>
              <a:solidFill>
                <a:srgbClr val="BBCC00"/>
              </a:solidFill>
            </c:spPr>
            <c:extLst>
              <c:ext xmlns:c16="http://schemas.microsoft.com/office/drawing/2014/chart" uri="{C3380CC4-5D6E-409C-BE32-E72D297353CC}">
                <c16:uniqueId val="{00000005-CD5F-4124-8F6E-9DA7D58032A2}"/>
              </c:ext>
            </c:extLst>
          </c:dPt>
          <c:dPt>
            <c:idx val="3"/>
            <c:bubble3D val="0"/>
            <c:spPr>
              <a:solidFill>
                <a:srgbClr val="BBCCCC"/>
              </a:solidFill>
            </c:spPr>
            <c:extLst>
              <c:ext xmlns:c16="http://schemas.microsoft.com/office/drawing/2014/chart" uri="{C3380CC4-5D6E-409C-BE32-E72D297353CC}">
                <c16:uniqueId val="{00000007-CD5F-4124-8F6E-9DA7D58032A2}"/>
              </c:ext>
            </c:extLst>
          </c:dPt>
          <c:dPt>
            <c:idx val="4"/>
            <c:bubble3D val="0"/>
            <c:spPr>
              <a:solidFill>
                <a:srgbClr val="91C8FF"/>
              </a:solidFill>
            </c:spPr>
            <c:extLst>
              <c:ext xmlns:c16="http://schemas.microsoft.com/office/drawing/2014/chart" uri="{C3380CC4-5D6E-409C-BE32-E72D297353CC}">
                <c16:uniqueId val="{00000009-CD5F-4124-8F6E-9DA7D58032A2}"/>
              </c:ext>
            </c:extLst>
          </c:dPt>
          <c:dPt>
            <c:idx val="5"/>
            <c:bubble3D val="0"/>
            <c:spPr>
              <a:solidFill>
                <a:srgbClr val="8B9A00"/>
              </a:solidFill>
            </c:spPr>
            <c:extLst>
              <c:ext xmlns:c16="http://schemas.microsoft.com/office/drawing/2014/chart" uri="{C3380CC4-5D6E-409C-BE32-E72D297353CC}">
                <c16:uniqueId val="{0000000B-CD5F-4124-8F6E-9DA7D58032A2}"/>
              </c:ext>
            </c:extLst>
          </c:dPt>
          <c:dPt>
            <c:idx val="6"/>
            <c:bubble3D val="0"/>
            <c:spPr>
              <a:solidFill>
                <a:schemeClr val="bg1">
                  <a:lumMod val="65000"/>
                </a:schemeClr>
              </a:solidFill>
            </c:spPr>
            <c:extLst>
              <c:ext xmlns:c16="http://schemas.microsoft.com/office/drawing/2014/chart" uri="{C3380CC4-5D6E-409C-BE32-E72D297353CC}">
                <c16:uniqueId val="{0000000D-CD5F-4124-8F6E-9DA7D58032A2}"/>
              </c:ext>
            </c:extLst>
          </c:dPt>
          <c:dLbls>
            <c:dLbl>
              <c:idx val="3"/>
              <c:layout>
                <c:manualLayout>
                  <c:x val="-3.2128699429812654E-2"/>
                  <c:y val="-1.4571948998178498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CD5F-4124-8F6E-9DA7D58032A2}"/>
                </c:ext>
              </c:extLst>
            </c:dLbl>
            <c:dLbl>
              <c:idx val="4"/>
              <c:layout>
                <c:manualLayout>
                  <c:x val="-9.1993845596887447E-3"/>
                  <c:y val="-1.092896174863388E-2"/>
                </c:manualLayout>
              </c:layout>
              <c:numFmt formatCode="0.0%" sourceLinked="0"/>
              <c:spPr>
                <a:noFill/>
                <a:ln>
                  <a:noFill/>
                </a:ln>
                <a:effectLst/>
              </c:spPr>
              <c:txPr>
                <a:bodyPr wrap="square" lIns="38100" tIns="19050" rIns="38100" bIns="19050" anchor="ctr">
                  <a:spAutoFit/>
                </a:bodyPr>
                <a:lstStyle/>
                <a:p>
                  <a:pPr>
                    <a:defRPr/>
                  </a:pPr>
                  <a:endParaRPr lang="nl-BE"/>
                </a:p>
              </c:txPr>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CD5F-4124-8F6E-9DA7D58032A2}"/>
                </c:ext>
              </c:extLst>
            </c:dLbl>
            <c:numFmt formatCode="0%" sourceLinked="0"/>
            <c:spPr>
              <a:noFill/>
              <a:ln>
                <a:noFill/>
              </a:ln>
              <a:effectLst/>
            </c:spPr>
            <c:dLblPos val="outEnd"/>
            <c:showLegendKey val="0"/>
            <c:showVal val="1"/>
            <c:showCatName val="0"/>
            <c:showSerName val="0"/>
            <c:showPercent val="0"/>
            <c:showBubbleSize val="0"/>
            <c:showLeaderLines val="1"/>
            <c:extLst>
              <c:ext xmlns:c15="http://schemas.microsoft.com/office/drawing/2012/chart" uri="{CE6537A1-D6FC-4f65-9D91-7224C49458BB}"/>
            </c:extLst>
          </c:dLbls>
          <c:cat>
            <c:strRef>
              <c:f>Tabellen!$I$5:$O$5</c:f>
              <c:strCache>
                <c:ptCount val="7"/>
                <c:pt idx="0">
                  <c:v>Obligaties</c:v>
                </c:pt>
                <c:pt idx="1">
                  <c:v>Aandelen</c:v>
                </c:pt>
                <c:pt idx="2">
                  <c:v>ICB's</c:v>
                </c:pt>
                <c:pt idx="3">
                  <c:v>Leningen</c:v>
                </c:pt>
                <c:pt idx="4">
                  <c:v>Vastgoed</c:v>
                </c:pt>
                <c:pt idx="5">
                  <c:v>Liquide middelen</c:v>
                </c:pt>
                <c:pt idx="6">
                  <c:v>Andere</c:v>
                </c:pt>
              </c:strCache>
            </c:strRef>
          </c:cat>
          <c:val>
            <c:numRef>
              <c:f>Tabellen!$I$6:$O$6</c:f>
              <c:numCache>
                <c:formatCode>0.00%</c:formatCode>
                <c:ptCount val="7"/>
                <c:pt idx="0">
                  <c:v>0.11703917689980756</c:v>
                </c:pt>
                <c:pt idx="1">
                  <c:v>7.9013978059024909E-2</c:v>
                </c:pt>
                <c:pt idx="2">
                  <c:v>0.7430041411952476</c:v>
                </c:pt>
                <c:pt idx="3">
                  <c:v>6.3964996387386079E-3</c:v>
                </c:pt>
                <c:pt idx="4">
                  <c:v>4.6516644012783003E-3</c:v>
                </c:pt>
                <c:pt idx="5">
                  <c:v>2.3250020307936912E-2</c:v>
                </c:pt>
                <c:pt idx="6">
                  <c:v>2.6644519497965792E-2</c:v>
                </c:pt>
              </c:numCache>
            </c:numRef>
          </c:val>
          <c:extLst>
            <c:ext xmlns:c16="http://schemas.microsoft.com/office/drawing/2014/chart" uri="{C3380CC4-5D6E-409C-BE32-E72D297353CC}">
              <c16:uniqueId val="{0000000E-CD5F-4124-8F6E-9DA7D58032A2}"/>
            </c:ext>
          </c:extLst>
        </c:ser>
        <c:dLbls>
          <c:showLegendKey val="0"/>
          <c:showVal val="1"/>
          <c:showCatName val="0"/>
          <c:showSerName val="0"/>
          <c:showPercent val="0"/>
          <c:showBubbleSize val="0"/>
          <c:showLeaderLines val="1"/>
        </c:dLbls>
      </c:pie3DChart>
    </c:plotArea>
    <c:legend>
      <c:legendPos val="b"/>
      <c:overlay val="0"/>
    </c:legend>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rAngAx val="0"/>
    </c:view3D>
    <c:floor>
      <c:thickness val="0"/>
    </c:floor>
    <c:sideWall>
      <c:thickness val="0"/>
    </c:sideWall>
    <c:backWall>
      <c:thickness val="0"/>
    </c:backWall>
    <c:plotArea>
      <c:layout>
        <c:manualLayout>
          <c:layoutTarget val="inner"/>
          <c:xMode val="edge"/>
          <c:yMode val="edge"/>
          <c:x val="1.8024205040019763E-2"/>
          <c:y val="3.9975526223581997E-2"/>
          <c:w val="0.963951589919956"/>
          <c:h val="0.83099607522241115"/>
        </c:manualLayout>
      </c:layout>
      <c:pie3DChart>
        <c:varyColors val="1"/>
        <c:dLbls>
          <c:showLegendKey val="0"/>
          <c:showVal val="1"/>
          <c:showCatName val="0"/>
          <c:showSerName val="0"/>
          <c:showPercent val="0"/>
          <c:showBubbleSize val="0"/>
          <c:showLeaderLines val="0"/>
        </c:dLbls>
      </c:pie3DChart>
    </c:plotArea>
    <c:legend>
      <c:legendPos val="b"/>
      <c:overlay val="0"/>
      <c:txPr>
        <a:bodyPr/>
        <a:lstStyle/>
        <a:p>
          <a:pPr>
            <a:defRPr sz="1200"/>
          </a:pPr>
          <a:endParaRPr lang="nl-BE"/>
        </a:p>
      </c:txPr>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rAngAx val="0"/>
    </c:view3D>
    <c:floor>
      <c:thickness val="0"/>
    </c:floor>
    <c:sideWall>
      <c:thickness val="0"/>
    </c:sideWall>
    <c:backWall>
      <c:thickness val="0"/>
    </c:backWall>
    <c:plotArea>
      <c:layout/>
      <c:pie3DChart>
        <c:varyColors val="1"/>
        <c:ser>
          <c:idx val="0"/>
          <c:order val="0"/>
          <c:tx>
            <c:v>Percentage ICB's gesplitst</c:v>
          </c:tx>
          <c:explosion val="25"/>
          <c:dPt>
            <c:idx val="0"/>
            <c:bubble3D val="0"/>
            <c:spPr>
              <a:solidFill>
                <a:srgbClr val="002244"/>
              </a:solidFill>
            </c:spPr>
            <c:extLst>
              <c:ext xmlns:c16="http://schemas.microsoft.com/office/drawing/2014/chart" uri="{C3380CC4-5D6E-409C-BE32-E72D297353CC}">
                <c16:uniqueId val="{00000001-3513-46B6-8324-79514E9C1F77}"/>
              </c:ext>
            </c:extLst>
          </c:dPt>
          <c:dPt>
            <c:idx val="1"/>
            <c:bubble3D val="0"/>
            <c:spPr>
              <a:solidFill>
                <a:srgbClr val="668899"/>
              </a:solidFill>
            </c:spPr>
            <c:extLst>
              <c:ext xmlns:c16="http://schemas.microsoft.com/office/drawing/2014/chart" uri="{C3380CC4-5D6E-409C-BE32-E72D297353CC}">
                <c16:uniqueId val="{00000003-3513-46B6-8324-79514E9C1F77}"/>
              </c:ext>
            </c:extLst>
          </c:dPt>
          <c:dPt>
            <c:idx val="2"/>
            <c:bubble3D val="0"/>
            <c:spPr>
              <a:solidFill>
                <a:srgbClr val="BBCC00"/>
              </a:solidFill>
            </c:spPr>
            <c:extLst>
              <c:ext xmlns:c16="http://schemas.microsoft.com/office/drawing/2014/chart" uri="{C3380CC4-5D6E-409C-BE32-E72D297353CC}">
                <c16:uniqueId val="{00000005-3513-46B6-8324-79514E9C1F77}"/>
              </c:ext>
            </c:extLst>
          </c:dPt>
          <c:dPt>
            <c:idx val="3"/>
            <c:bubble3D val="0"/>
            <c:spPr>
              <a:solidFill>
                <a:srgbClr val="DDDDDD"/>
              </a:solidFill>
            </c:spPr>
            <c:extLst>
              <c:ext xmlns:c16="http://schemas.microsoft.com/office/drawing/2014/chart" uri="{C3380CC4-5D6E-409C-BE32-E72D297353CC}">
                <c16:uniqueId val="{00000007-3513-46B6-8324-79514E9C1F77}"/>
              </c:ext>
            </c:extLst>
          </c:dPt>
          <c:dPt>
            <c:idx val="4"/>
            <c:bubble3D val="0"/>
            <c:spPr>
              <a:solidFill>
                <a:srgbClr val="91C8FF"/>
              </a:solidFill>
            </c:spPr>
            <c:extLst>
              <c:ext xmlns:c16="http://schemas.microsoft.com/office/drawing/2014/chart" uri="{C3380CC4-5D6E-409C-BE32-E72D297353CC}">
                <c16:uniqueId val="{00000009-3513-46B6-8324-79514E9C1F77}"/>
              </c:ext>
            </c:extLst>
          </c:dPt>
          <c:dLbls>
            <c:dLbl>
              <c:idx val="2"/>
              <c:layout>
                <c:manualLayout>
                  <c:x val="1.542578011081948E-2"/>
                  <c:y val="-7.2072072072072238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3513-46B6-8324-79514E9C1F77}"/>
                </c:ext>
              </c:extLst>
            </c:dLbl>
            <c:dLbl>
              <c:idx val="3"/>
              <c:layout>
                <c:manualLayout>
                  <c:x val="3.0467337416156513E-2"/>
                  <c:y val="-3.078101723771029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3513-46B6-8324-79514E9C1F77}"/>
                </c:ext>
              </c:extLst>
            </c:dLbl>
            <c:dLbl>
              <c:idx val="4"/>
              <c:layout>
                <c:manualLayout>
                  <c:x val="3.5597112860892387E-4"/>
                  <c:y val="0"/>
                </c:manualLayout>
              </c:layout>
              <c:numFmt formatCode="0%" sourceLinked="0"/>
              <c:spPr>
                <a:noFill/>
              </c:spPr>
              <c:txPr>
                <a:bodyPr/>
                <a:lstStyle/>
                <a:p>
                  <a:pPr>
                    <a:defRPr/>
                  </a:pPr>
                  <a:endParaRPr lang="nl-BE"/>
                </a:p>
              </c:txPr>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3513-46B6-8324-79514E9C1F77}"/>
                </c:ext>
              </c:extLst>
            </c:dLbl>
            <c:numFmt formatCode="0%" sourceLinked="0"/>
            <c:spPr>
              <a:noFill/>
              <a:ln>
                <a:noFill/>
              </a:ln>
              <a:effectLst/>
            </c:spPr>
            <c:dLblPos val="outEnd"/>
            <c:showLegendKey val="0"/>
            <c:showVal val="1"/>
            <c:showCatName val="0"/>
            <c:showSerName val="0"/>
            <c:showPercent val="0"/>
            <c:showBubbleSize val="0"/>
            <c:showLeaderLines val="1"/>
            <c:extLst>
              <c:ext xmlns:c15="http://schemas.microsoft.com/office/drawing/2012/chart" uri="{CE6537A1-D6FC-4f65-9D91-7224C49458BB}"/>
            </c:extLst>
          </c:dLbls>
          <c:cat>
            <c:strRef>
              <c:f>Tabellen!$R$5:$V$5</c:f>
              <c:strCache>
                <c:ptCount val="5"/>
                <c:pt idx="0">
                  <c:v>Obligaties</c:v>
                </c:pt>
                <c:pt idx="1">
                  <c:v>Aandelen</c:v>
                </c:pt>
                <c:pt idx="2">
                  <c:v>Vastgoed</c:v>
                </c:pt>
                <c:pt idx="3">
                  <c:v>Liquide middelen</c:v>
                </c:pt>
                <c:pt idx="4">
                  <c:v>Andere</c:v>
                </c:pt>
              </c:strCache>
            </c:strRef>
          </c:cat>
          <c:val>
            <c:numRef>
              <c:f>Tabellen!$R$6:$V$6</c:f>
              <c:numCache>
                <c:formatCode>0.00%</c:formatCode>
                <c:ptCount val="5"/>
                <c:pt idx="0">
                  <c:v>0.489560956246823</c:v>
                </c:pt>
                <c:pt idx="1">
                  <c:v>0.45439755580609958</c:v>
                </c:pt>
                <c:pt idx="2">
                  <c:v>1.0771484912450561E-2</c:v>
                </c:pt>
                <c:pt idx="3">
                  <c:v>3.1183277603449758E-2</c:v>
                </c:pt>
                <c:pt idx="4">
                  <c:v>1.4086725431176802E-2</c:v>
                </c:pt>
              </c:numCache>
            </c:numRef>
          </c:val>
          <c:extLst>
            <c:ext xmlns:c16="http://schemas.microsoft.com/office/drawing/2014/chart" uri="{C3380CC4-5D6E-409C-BE32-E72D297353CC}">
              <c16:uniqueId val="{0000000A-3513-46B6-8324-79514E9C1F77}"/>
            </c:ext>
          </c:extLst>
        </c:ser>
        <c:dLbls>
          <c:showLegendKey val="0"/>
          <c:showVal val="1"/>
          <c:showCatName val="0"/>
          <c:showSerName val="0"/>
          <c:showPercent val="0"/>
          <c:showBubbleSize val="0"/>
          <c:showLeaderLines val="1"/>
        </c:dLbls>
      </c:pie3DChart>
    </c:plotArea>
    <c:legend>
      <c:legendPos val="b"/>
      <c:overlay val="0"/>
    </c:legend>
    <c:plotVisOnly val="1"/>
    <c:dispBlanksAs val="gap"/>
    <c:showDLblsOverMax val="0"/>
  </c:chart>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200"/>
      <c:rAngAx val="0"/>
    </c:view3D>
    <c:floor>
      <c:thickness val="0"/>
    </c:floor>
    <c:sideWall>
      <c:thickness val="0"/>
    </c:sideWall>
    <c:backWall>
      <c:thickness val="0"/>
    </c:backWall>
    <c:plotArea>
      <c:layout/>
      <c:pie3DChart>
        <c:varyColors val="1"/>
        <c:ser>
          <c:idx val="0"/>
          <c:order val="0"/>
          <c:tx>
            <c:v>Percentage</c:v>
          </c:tx>
          <c:explosion val="25"/>
          <c:dPt>
            <c:idx val="0"/>
            <c:bubble3D val="0"/>
            <c:spPr>
              <a:solidFill>
                <a:srgbClr val="002244"/>
              </a:solidFill>
            </c:spPr>
            <c:extLst>
              <c:ext xmlns:c16="http://schemas.microsoft.com/office/drawing/2014/chart" uri="{C3380CC4-5D6E-409C-BE32-E72D297353CC}">
                <c16:uniqueId val="{00000001-445A-4E68-BEA0-49F3D085ADCE}"/>
              </c:ext>
            </c:extLst>
          </c:dPt>
          <c:dPt>
            <c:idx val="1"/>
            <c:bubble3D val="0"/>
            <c:spPr>
              <a:solidFill>
                <a:srgbClr val="668899"/>
              </a:solidFill>
            </c:spPr>
            <c:extLst>
              <c:ext xmlns:c16="http://schemas.microsoft.com/office/drawing/2014/chart" uri="{C3380CC4-5D6E-409C-BE32-E72D297353CC}">
                <c16:uniqueId val="{00000003-445A-4E68-BEA0-49F3D085ADCE}"/>
              </c:ext>
            </c:extLst>
          </c:dPt>
          <c:dPt>
            <c:idx val="2"/>
            <c:bubble3D val="0"/>
            <c:spPr>
              <a:solidFill>
                <a:srgbClr val="91C8FF"/>
              </a:solidFill>
            </c:spPr>
            <c:extLst>
              <c:ext xmlns:c16="http://schemas.microsoft.com/office/drawing/2014/chart" uri="{C3380CC4-5D6E-409C-BE32-E72D297353CC}">
                <c16:uniqueId val="{00000005-445A-4E68-BEA0-49F3D085ADCE}"/>
              </c:ext>
            </c:extLst>
          </c:dPt>
          <c:dPt>
            <c:idx val="3"/>
            <c:bubble3D val="0"/>
            <c:spPr>
              <a:solidFill>
                <a:srgbClr val="DDDDDD"/>
              </a:solidFill>
            </c:spPr>
            <c:extLst>
              <c:ext xmlns:c16="http://schemas.microsoft.com/office/drawing/2014/chart" uri="{C3380CC4-5D6E-409C-BE32-E72D297353CC}">
                <c16:uniqueId val="{00000007-445A-4E68-BEA0-49F3D085ADCE}"/>
              </c:ext>
            </c:extLst>
          </c:dPt>
          <c:dPt>
            <c:idx val="4"/>
            <c:bubble3D val="0"/>
            <c:spPr>
              <a:solidFill>
                <a:srgbClr val="BBCC00"/>
              </a:solidFill>
            </c:spPr>
            <c:extLst>
              <c:ext xmlns:c16="http://schemas.microsoft.com/office/drawing/2014/chart" uri="{C3380CC4-5D6E-409C-BE32-E72D297353CC}">
                <c16:uniqueId val="{00000009-445A-4E68-BEA0-49F3D085ADCE}"/>
              </c:ext>
            </c:extLst>
          </c:dPt>
          <c:dPt>
            <c:idx val="5"/>
            <c:bubble3D val="0"/>
            <c:spPr>
              <a:solidFill>
                <a:schemeClr val="bg1">
                  <a:lumMod val="65000"/>
                </a:schemeClr>
              </a:solidFill>
            </c:spPr>
            <c:extLst>
              <c:ext xmlns:c16="http://schemas.microsoft.com/office/drawing/2014/chart" uri="{C3380CC4-5D6E-409C-BE32-E72D297353CC}">
                <c16:uniqueId val="{0000000B-445A-4E68-BEA0-49F3D085ADCE}"/>
              </c:ext>
            </c:extLst>
          </c:dPt>
          <c:dLbls>
            <c:dLbl>
              <c:idx val="2"/>
              <c:layout>
                <c:manualLayout>
                  <c:x val="-1.1574074074074073E-2"/>
                  <c:y val="3.3486904562461607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445A-4E68-BEA0-49F3D085ADCE}"/>
                </c:ext>
              </c:extLst>
            </c:dLbl>
            <c:dLbl>
              <c:idx val="3"/>
              <c:layout>
                <c:manualLayout>
                  <c:x val="-2.4074074074074074E-2"/>
                  <c:y val="2.1670296532082427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445A-4E68-BEA0-49F3D085ADCE}"/>
                </c:ext>
              </c:extLst>
            </c:dLbl>
            <c:dLbl>
              <c:idx val="4"/>
              <c:layout>
                <c:manualLayout>
                  <c:x val="-3.2407407407407489E-2"/>
                  <c:y val="7.8801585971966272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445A-4E68-BEA0-49F3D085ADCE}"/>
                </c:ext>
              </c:extLst>
            </c:dLbl>
            <c:numFmt formatCode="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extLst>
          </c:dLbls>
          <c:cat>
            <c:strRef>
              <c:f>(Tabellen!$I$5:$J$5,Tabellen!$L$5:$O$5)</c:f>
              <c:strCache>
                <c:ptCount val="6"/>
                <c:pt idx="0">
                  <c:v>Obligaties</c:v>
                </c:pt>
                <c:pt idx="1">
                  <c:v>Aandelen</c:v>
                </c:pt>
                <c:pt idx="2">
                  <c:v>Leningen</c:v>
                </c:pt>
                <c:pt idx="3">
                  <c:v>Vastgoed</c:v>
                </c:pt>
                <c:pt idx="4">
                  <c:v>Liquide middelen</c:v>
                </c:pt>
                <c:pt idx="5">
                  <c:v>Andere</c:v>
                </c:pt>
              </c:strCache>
            </c:strRef>
          </c:cat>
          <c:val>
            <c:numRef>
              <c:f>(Tabellen!$I$7:$J$7,Tabellen!$L$7:$O$7)</c:f>
              <c:numCache>
                <c:formatCode>0.00%</c:formatCode>
                <c:ptCount val="6"/>
                <c:pt idx="0">
                  <c:v>0.4807849947587024</c:v>
                </c:pt>
                <c:pt idx="1">
                  <c:v>0.41663324377195543</c:v>
                </c:pt>
                <c:pt idx="2">
                  <c:v>6.3964996387386079E-3</c:v>
                </c:pt>
                <c:pt idx="3">
                  <c:v>1.2654922298051197E-2</c:v>
                </c:pt>
                <c:pt idx="4">
                  <c:v>4.6419324703341126E-2</c:v>
                </c:pt>
                <c:pt idx="5">
                  <c:v>3.711101482921058E-2</c:v>
                </c:pt>
              </c:numCache>
            </c:numRef>
          </c:val>
          <c:extLst>
            <c:ext xmlns:c16="http://schemas.microsoft.com/office/drawing/2014/chart" uri="{C3380CC4-5D6E-409C-BE32-E72D297353CC}">
              <c16:uniqueId val="{0000000C-445A-4E68-BEA0-49F3D085ADCE}"/>
            </c:ext>
          </c:extLst>
        </c:ser>
        <c:dLbls>
          <c:showLegendKey val="0"/>
          <c:showVal val="0"/>
          <c:showCatName val="0"/>
          <c:showSerName val="0"/>
          <c:showPercent val="0"/>
          <c:showBubbleSize val="0"/>
          <c:showLeaderLines val="0"/>
        </c:dLbls>
      </c:pie3DChart>
    </c:plotArea>
    <c:legend>
      <c:legendPos val="b"/>
      <c:overlay val="0"/>
      <c:txPr>
        <a:bodyPr/>
        <a:lstStyle/>
        <a:p>
          <a:pPr rtl="0">
            <a:defRPr/>
          </a:pPr>
          <a:endParaRPr lang="nl-BE"/>
        </a:p>
      </c:txPr>
    </c:legend>
    <c:plotVisOnly val="1"/>
    <c:dispBlanksAs val="gap"/>
    <c:showDLblsOverMax val="0"/>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b="1" i="0" baseline="0">
                <a:effectLst/>
              </a:rPr>
              <a:t>Samenhang aantal IBP's - balanstotaal - aantal deelnemers</a:t>
            </a:r>
            <a:endParaRPr lang="nl-BE" sz="1400">
              <a:effectLst/>
            </a:endParaRPr>
          </a:p>
        </c:rich>
      </c:tx>
      <c:overlay val="0"/>
    </c:title>
    <c:autoTitleDeleted val="0"/>
    <c:view3D>
      <c:rotX val="0"/>
      <c:rotY val="30"/>
      <c:rAngAx val="0"/>
    </c:view3D>
    <c:floor>
      <c:thickness val="0"/>
    </c:floor>
    <c:sideWall>
      <c:thickness val="0"/>
    </c:sideWall>
    <c:backWall>
      <c:thickness val="0"/>
    </c:backWall>
    <c:plotArea>
      <c:layout/>
      <c:bar3DChart>
        <c:barDir val="col"/>
        <c:grouping val="clustered"/>
        <c:varyColors val="0"/>
        <c:ser>
          <c:idx val="1"/>
          <c:order val="0"/>
          <c:tx>
            <c:strRef>
              <c:f>Grafieken!$Z$151</c:f>
              <c:strCache>
                <c:ptCount val="1"/>
                <c:pt idx="0">
                  <c:v>% van aantal IBP's</c:v>
                </c:pt>
              </c:strCache>
            </c:strRef>
          </c:tx>
          <c:spPr>
            <a:solidFill>
              <a:srgbClr val="668899"/>
            </a:solidFill>
          </c:spPr>
          <c:invertIfNegative val="0"/>
          <c:cat>
            <c:strRef>
              <c:f>Grafieken!$X$152:$X$158</c:f>
              <c:strCache>
                <c:ptCount val="6"/>
                <c:pt idx="0">
                  <c:v>Eerste pijler</c:v>
                </c:pt>
                <c:pt idx="1">
                  <c:v>Sectorfondsen</c:v>
                </c:pt>
                <c:pt idx="2">
                  <c:v>Zelfstandigen</c:v>
                </c:pt>
                <c:pt idx="3">
                  <c:v>Multi-WG met band</c:v>
                </c:pt>
                <c:pt idx="4">
                  <c:v>Multi-WG zonder band</c:v>
                </c:pt>
                <c:pt idx="5">
                  <c:v>Mono-werkgevers</c:v>
                </c:pt>
              </c:strCache>
              <c:extLst/>
            </c:strRef>
          </c:cat>
          <c:val>
            <c:numRef>
              <c:f>Grafieken!$Z$152:$Z$158</c:f>
              <c:numCache>
                <c:formatCode>0.00%</c:formatCode>
                <c:ptCount val="6"/>
                <c:pt idx="0">
                  <c:v>2.5252525252525252E-2</c:v>
                </c:pt>
                <c:pt idx="1">
                  <c:v>5.0505050505050504E-2</c:v>
                </c:pt>
                <c:pt idx="2">
                  <c:v>1.5151515151515152E-2</c:v>
                </c:pt>
                <c:pt idx="3">
                  <c:v>0.53535353535353536</c:v>
                </c:pt>
                <c:pt idx="4">
                  <c:v>3.0303030303030304E-2</c:v>
                </c:pt>
                <c:pt idx="5">
                  <c:v>0.28282828282828282</c:v>
                </c:pt>
              </c:numCache>
              <c:extLst/>
            </c:numRef>
          </c:val>
          <c:extLst>
            <c:ext xmlns:c16="http://schemas.microsoft.com/office/drawing/2014/chart" uri="{C3380CC4-5D6E-409C-BE32-E72D297353CC}">
              <c16:uniqueId val="{00000000-DB3C-4115-AA2F-6794FC59707E}"/>
            </c:ext>
          </c:extLst>
        </c:ser>
        <c:ser>
          <c:idx val="3"/>
          <c:order val="1"/>
          <c:tx>
            <c:strRef>
              <c:f>Grafieken!$AB$151</c:f>
              <c:strCache>
                <c:ptCount val="1"/>
                <c:pt idx="0">
                  <c:v>% v. balanstotaal</c:v>
                </c:pt>
              </c:strCache>
            </c:strRef>
          </c:tx>
          <c:spPr>
            <a:solidFill>
              <a:srgbClr val="BBCC00"/>
            </a:solidFill>
          </c:spPr>
          <c:invertIfNegative val="0"/>
          <c:cat>
            <c:strRef>
              <c:f>Grafieken!$X$152:$X$158</c:f>
              <c:strCache>
                <c:ptCount val="6"/>
                <c:pt idx="0">
                  <c:v>Eerste pijler</c:v>
                </c:pt>
                <c:pt idx="1">
                  <c:v>Sectorfondsen</c:v>
                </c:pt>
                <c:pt idx="2">
                  <c:v>Zelfstandigen</c:v>
                </c:pt>
                <c:pt idx="3">
                  <c:v>Multi-WG met band</c:v>
                </c:pt>
                <c:pt idx="4">
                  <c:v>Multi-WG zonder band</c:v>
                </c:pt>
                <c:pt idx="5">
                  <c:v>Mono-werkgevers</c:v>
                </c:pt>
              </c:strCache>
              <c:extLst/>
            </c:strRef>
          </c:cat>
          <c:val>
            <c:numRef>
              <c:f>Grafieken!$AB$152:$AB$158</c:f>
              <c:numCache>
                <c:formatCode>0.00%</c:formatCode>
                <c:ptCount val="6"/>
                <c:pt idx="0">
                  <c:v>8.5659596205146363E-2</c:v>
                </c:pt>
                <c:pt idx="1">
                  <c:v>0.1296426080471397</c:v>
                </c:pt>
                <c:pt idx="2">
                  <c:v>5.9456831637877856E-2</c:v>
                </c:pt>
                <c:pt idx="3">
                  <c:v>0.64753251464972106</c:v>
                </c:pt>
                <c:pt idx="4">
                  <c:v>2.3895025496622403E-2</c:v>
                </c:pt>
                <c:pt idx="5">
                  <c:v>5.334034955589817E-2</c:v>
                </c:pt>
              </c:numCache>
              <c:extLst/>
            </c:numRef>
          </c:val>
          <c:extLst>
            <c:ext xmlns:c16="http://schemas.microsoft.com/office/drawing/2014/chart" uri="{C3380CC4-5D6E-409C-BE32-E72D297353CC}">
              <c16:uniqueId val="{00000001-DB3C-4115-AA2F-6794FC59707E}"/>
            </c:ext>
          </c:extLst>
        </c:ser>
        <c:ser>
          <c:idx val="0"/>
          <c:order val="2"/>
          <c:tx>
            <c:strRef>
              <c:f>Grafieken!$AD$151</c:f>
              <c:strCache>
                <c:ptCount val="1"/>
                <c:pt idx="0">
                  <c:v>% v. aantal deelnemers</c:v>
                </c:pt>
              </c:strCache>
            </c:strRef>
          </c:tx>
          <c:spPr>
            <a:solidFill>
              <a:srgbClr val="002244"/>
            </a:solidFill>
          </c:spPr>
          <c:invertIfNegative val="0"/>
          <c:cat>
            <c:strRef>
              <c:f>Grafieken!$X$152:$X$158</c:f>
              <c:strCache>
                <c:ptCount val="6"/>
                <c:pt idx="0">
                  <c:v>Eerste pijler</c:v>
                </c:pt>
                <c:pt idx="1">
                  <c:v>Sectorfondsen</c:v>
                </c:pt>
                <c:pt idx="2">
                  <c:v>Zelfstandigen</c:v>
                </c:pt>
                <c:pt idx="3">
                  <c:v>Multi-WG met band</c:v>
                </c:pt>
                <c:pt idx="4">
                  <c:v>Multi-WG zonder band</c:v>
                </c:pt>
                <c:pt idx="5">
                  <c:v>Mono-werkgevers</c:v>
                </c:pt>
              </c:strCache>
              <c:extLst/>
            </c:strRef>
          </c:cat>
          <c:val>
            <c:numRef>
              <c:f>Grafieken!$AD$152:$AD$158</c:f>
              <c:numCache>
                <c:formatCode>0.00%</c:formatCode>
                <c:ptCount val="6"/>
                <c:pt idx="0">
                  <c:v>8.5020009805056029E-3</c:v>
                </c:pt>
                <c:pt idx="1">
                  <c:v>0.74262566431490662</c:v>
                </c:pt>
                <c:pt idx="2">
                  <c:v>1.8716253194050108E-2</c:v>
                </c:pt>
                <c:pt idx="3">
                  <c:v>0.18610041070551123</c:v>
                </c:pt>
                <c:pt idx="4">
                  <c:v>1.009406481063776E-2</c:v>
                </c:pt>
                <c:pt idx="5">
                  <c:v>3.3940363569688846E-2</c:v>
                </c:pt>
              </c:numCache>
              <c:extLst/>
            </c:numRef>
          </c:val>
          <c:extLst>
            <c:ext xmlns:c16="http://schemas.microsoft.com/office/drawing/2014/chart" uri="{C3380CC4-5D6E-409C-BE32-E72D297353CC}">
              <c16:uniqueId val="{00000002-DB3C-4115-AA2F-6794FC59707E}"/>
            </c:ext>
          </c:extLst>
        </c:ser>
        <c:dLbls>
          <c:showLegendKey val="0"/>
          <c:showVal val="0"/>
          <c:showCatName val="0"/>
          <c:showSerName val="0"/>
          <c:showPercent val="0"/>
          <c:showBubbleSize val="0"/>
        </c:dLbls>
        <c:gapWidth val="150"/>
        <c:shape val="box"/>
        <c:axId val="419238624"/>
        <c:axId val="419239016"/>
        <c:axId val="0"/>
      </c:bar3DChart>
      <c:catAx>
        <c:axId val="419238624"/>
        <c:scaling>
          <c:orientation val="minMax"/>
        </c:scaling>
        <c:delete val="0"/>
        <c:axPos val="b"/>
        <c:numFmt formatCode="General" sourceLinked="1"/>
        <c:majorTickMark val="out"/>
        <c:minorTickMark val="none"/>
        <c:tickLblPos val="nextTo"/>
        <c:crossAx val="419239016"/>
        <c:crosses val="autoZero"/>
        <c:auto val="1"/>
        <c:lblAlgn val="ctr"/>
        <c:lblOffset val="100"/>
        <c:noMultiLvlLbl val="0"/>
      </c:catAx>
      <c:valAx>
        <c:axId val="419239016"/>
        <c:scaling>
          <c:orientation val="minMax"/>
        </c:scaling>
        <c:delete val="0"/>
        <c:axPos val="l"/>
        <c:majorGridlines/>
        <c:numFmt formatCode="0.00%" sourceLinked="1"/>
        <c:majorTickMark val="out"/>
        <c:minorTickMark val="none"/>
        <c:tickLblPos val="nextTo"/>
        <c:crossAx val="419238624"/>
        <c:crosses val="autoZero"/>
        <c:crossBetween val="between"/>
      </c:valAx>
    </c:plotArea>
    <c:legend>
      <c:legendPos val="b"/>
      <c:overlay val="0"/>
    </c:legend>
    <c:plotVisOnly val="1"/>
    <c:dispBlanksAs val="gap"/>
    <c:showDLblsOverMax val="0"/>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5"/>
    </mc:Choice>
    <mc:Fallback>
      <c:style val="15"/>
    </mc:Fallback>
  </mc:AlternateContent>
  <c:chart>
    <c:title>
      <c:tx>
        <c:rich>
          <a:bodyPr/>
          <a:lstStyle/>
          <a:p>
            <a:pPr>
              <a:defRPr/>
            </a:pPr>
            <a:r>
              <a:rPr lang="nl-BE" sz="1400"/>
              <a:t>Dekkingsgraad</a:t>
            </a:r>
          </a:p>
        </c:rich>
      </c:tx>
      <c:overlay val="0"/>
    </c:title>
    <c:autoTitleDeleted val="0"/>
    <c:view3D>
      <c:rotX val="0"/>
      <c:rotY val="30"/>
      <c:rAngAx val="0"/>
    </c:view3D>
    <c:floor>
      <c:thickness val="0"/>
    </c:floor>
    <c:sideWall>
      <c:thickness val="0"/>
    </c:sideWall>
    <c:backWall>
      <c:thickness val="0"/>
    </c:backWall>
    <c:plotArea>
      <c:layout>
        <c:manualLayout>
          <c:layoutTarget val="inner"/>
          <c:xMode val="edge"/>
          <c:yMode val="edge"/>
          <c:x val="0.12974381723411335"/>
          <c:y val="0.10631060477060512"/>
          <c:w val="0.84061679790026156"/>
          <c:h val="0.57679058765056201"/>
        </c:manualLayout>
      </c:layout>
      <c:bar3DChart>
        <c:barDir val="col"/>
        <c:grouping val="clustered"/>
        <c:varyColors val="0"/>
        <c:ser>
          <c:idx val="0"/>
          <c:order val="0"/>
          <c:tx>
            <c:strRef>
              <c:f>Tabellen!$E$5</c:f>
              <c:strCache>
                <c:ptCount val="1"/>
                <c:pt idx="0">
                  <c:v>Dekkingsgraad KTV + marge</c:v>
                </c:pt>
              </c:strCache>
            </c:strRef>
          </c:tx>
          <c:spPr>
            <a:solidFill>
              <a:srgbClr val="002244"/>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extLst/>
            </c:strRef>
          </c:cat>
          <c:val>
            <c:numRef>
              <c:f>(Tabellen!$E$8,Tabellen!$E$10:$E$15)</c:f>
              <c:numCache>
                <c:formatCode>0.00%</c:formatCode>
                <c:ptCount val="6"/>
                <c:pt idx="1">
                  <c:v>1.4815792591759149</c:v>
                </c:pt>
                <c:pt idx="2">
                  <c:v>2.008806629953555</c:v>
                </c:pt>
                <c:pt idx="3">
                  <c:v>1.3500328352980902</c:v>
                </c:pt>
                <c:pt idx="4">
                  <c:v>1.1451807067801718</c:v>
                </c:pt>
                <c:pt idx="5">
                  <c:v>1.1740429352027388</c:v>
                </c:pt>
              </c:numCache>
              <c:extLst/>
            </c:numRef>
          </c:val>
          <c:extLst>
            <c:ext xmlns:c16="http://schemas.microsoft.com/office/drawing/2014/chart" uri="{C3380CC4-5D6E-409C-BE32-E72D297353CC}">
              <c16:uniqueId val="{00000000-2CE9-4973-B482-0E6E121405C9}"/>
            </c:ext>
          </c:extLst>
        </c:ser>
        <c:ser>
          <c:idx val="1"/>
          <c:order val="1"/>
          <c:tx>
            <c:strRef>
              <c:f>Tabellen!$F$5</c:f>
              <c:strCache>
                <c:ptCount val="1"/>
                <c:pt idx="0">
                  <c:v>Dekkingsgraad LTV + marge</c:v>
                </c:pt>
              </c:strCache>
            </c:strRef>
          </c:tx>
          <c:spPr>
            <a:solidFill>
              <a:srgbClr val="BBCC00"/>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extLst/>
            </c:strRef>
          </c:cat>
          <c:val>
            <c:numRef>
              <c:f>(Tabellen!$F$8,Tabellen!$F$10:$F$15)</c:f>
              <c:numCache>
                <c:formatCode>0.00%</c:formatCode>
                <c:ptCount val="6"/>
                <c:pt idx="0">
                  <c:v>1.0936958066552607</c:v>
                </c:pt>
                <c:pt idx="1">
                  <c:v>1.3664896564434459</c:v>
                </c:pt>
                <c:pt idx="2">
                  <c:v>1.0600949241423321</c:v>
                </c:pt>
                <c:pt idx="3">
                  <c:v>1.1597665531907755</c:v>
                </c:pt>
                <c:pt idx="4">
                  <c:v>1.0614722431754706</c:v>
                </c:pt>
                <c:pt idx="5">
                  <c:v>0.98655158168325374</c:v>
                </c:pt>
              </c:numCache>
              <c:extLst/>
            </c:numRef>
          </c:val>
          <c:extLst>
            <c:ext xmlns:c16="http://schemas.microsoft.com/office/drawing/2014/chart" uri="{C3380CC4-5D6E-409C-BE32-E72D297353CC}">
              <c16:uniqueId val="{00000001-2CE9-4973-B482-0E6E121405C9}"/>
            </c:ext>
          </c:extLst>
        </c:ser>
        <c:dLbls>
          <c:showLegendKey val="0"/>
          <c:showVal val="0"/>
          <c:showCatName val="0"/>
          <c:showSerName val="0"/>
          <c:showPercent val="0"/>
          <c:showBubbleSize val="0"/>
        </c:dLbls>
        <c:gapWidth val="150"/>
        <c:shape val="box"/>
        <c:axId val="410061408"/>
        <c:axId val="410061016"/>
        <c:axId val="0"/>
      </c:bar3DChart>
      <c:catAx>
        <c:axId val="410061408"/>
        <c:scaling>
          <c:orientation val="minMax"/>
        </c:scaling>
        <c:delete val="0"/>
        <c:axPos val="b"/>
        <c:numFmt formatCode="General" sourceLinked="0"/>
        <c:majorTickMark val="out"/>
        <c:minorTickMark val="none"/>
        <c:tickLblPos val="nextTo"/>
        <c:txPr>
          <a:bodyPr rot="2280000" vert="horz"/>
          <a:lstStyle/>
          <a:p>
            <a:pPr>
              <a:defRPr/>
            </a:pPr>
            <a:endParaRPr lang="nl-BE"/>
          </a:p>
        </c:txPr>
        <c:crossAx val="410061016"/>
        <c:crosses val="autoZero"/>
        <c:auto val="1"/>
        <c:lblAlgn val="ctr"/>
        <c:lblOffset val="100"/>
        <c:noMultiLvlLbl val="0"/>
      </c:catAx>
      <c:valAx>
        <c:axId val="410061016"/>
        <c:scaling>
          <c:orientation val="minMax"/>
        </c:scaling>
        <c:delete val="0"/>
        <c:axPos val="l"/>
        <c:majorGridlines/>
        <c:numFmt formatCode="0.00%" sourceLinked="1"/>
        <c:majorTickMark val="out"/>
        <c:minorTickMark val="none"/>
        <c:tickLblPos val="nextTo"/>
        <c:crossAx val="410061408"/>
        <c:crosses val="autoZero"/>
        <c:crossBetween val="between"/>
      </c:valAx>
    </c:plotArea>
    <c:legend>
      <c:legendPos val="b"/>
      <c:overlay val="0"/>
    </c:legend>
    <c:plotVisOnly val="1"/>
    <c:dispBlanksAs val="gap"/>
    <c:showDLblsOverMax val="0"/>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 (1)</a:t>
            </a:r>
          </a:p>
        </c:rich>
      </c:tx>
      <c:overlay val="0"/>
    </c:title>
    <c:autoTitleDeleted val="0"/>
    <c:view3D>
      <c:rotX val="15"/>
      <c:rotY val="20"/>
      <c:rAngAx val="0"/>
    </c:view3D>
    <c:floor>
      <c:thickness val="0"/>
    </c:floor>
    <c:sideWall>
      <c:thickness val="0"/>
    </c:sideWall>
    <c:backWall>
      <c:thickness val="0"/>
    </c:backWall>
    <c:plotArea>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Tabellen!$B$6:$B$9</c:f>
              <c:strCache>
                <c:ptCount val="3"/>
                <c:pt idx="0">
                  <c:v>Sector</c:v>
                </c:pt>
                <c:pt idx="1">
                  <c:v>Eerste pijler</c:v>
                </c:pt>
                <c:pt idx="2">
                  <c:v>Tweede pijler</c:v>
                </c:pt>
              </c:strCache>
              <c:extLst/>
            </c:strRef>
          </c:cat>
          <c:val>
            <c:numRef>
              <c:f>Tabellen!$I$6:$I$9</c:f>
              <c:numCache>
                <c:formatCode>0.00%</c:formatCode>
                <c:ptCount val="3"/>
                <c:pt idx="0">
                  <c:v>0.4807849947587024</c:v>
                </c:pt>
                <c:pt idx="1">
                  <c:v>0.31476905860569732</c:v>
                </c:pt>
                <c:pt idx="2">
                  <c:v>0.49580146688503157</c:v>
                </c:pt>
              </c:numCache>
              <c:extLst/>
            </c:numRef>
          </c:val>
          <c:extLst>
            <c:ext xmlns:c16="http://schemas.microsoft.com/office/drawing/2014/chart" uri="{C3380CC4-5D6E-409C-BE32-E72D297353CC}">
              <c16:uniqueId val="{00000000-4507-4785-A26D-3AACF6CDCC9A}"/>
            </c:ext>
          </c:extLst>
        </c:ser>
        <c:ser>
          <c:idx val="1"/>
          <c:order val="1"/>
          <c:tx>
            <c:strRef>
              <c:f>Tabellen!$J$5</c:f>
              <c:strCache>
                <c:ptCount val="1"/>
                <c:pt idx="0">
                  <c:v>Aandelen</c:v>
                </c:pt>
              </c:strCache>
            </c:strRef>
          </c:tx>
          <c:spPr>
            <a:solidFill>
              <a:srgbClr val="668899"/>
            </a:solidFill>
          </c:spPr>
          <c:invertIfNegative val="0"/>
          <c:cat>
            <c:strRef>
              <c:f>Tabellen!$B$6:$B$9</c:f>
              <c:strCache>
                <c:ptCount val="3"/>
                <c:pt idx="0">
                  <c:v>Sector</c:v>
                </c:pt>
                <c:pt idx="1">
                  <c:v>Eerste pijler</c:v>
                </c:pt>
                <c:pt idx="2">
                  <c:v>Tweede pijler</c:v>
                </c:pt>
              </c:strCache>
              <c:extLst/>
            </c:strRef>
          </c:cat>
          <c:val>
            <c:numRef>
              <c:f>Tabellen!$J$6:$J$9</c:f>
              <c:numCache>
                <c:formatCode>0.00%</c:formatCode>
                <c:ptCount val="3"/>
                <c:pt idx="0">
                  <c:v>0.41663324377195543</c:v>
                </c:pt>
                <c:pt idx="1">
                  <c:v>0.48985098117230197</c:v>
                </c:pt>
                <c:pt idx="2">
                  <c:v>0.41001055357544391</c:v>
                </c:pt>
              </c:numCache>
              <c:extLst/>
            </c:numRef>
          </c:val>
          <c:extLst>
            <c:ext xmlns:c16="http://schemas.microsoft.com/office/drawing/2014/chart" uri="{C3380CC4-5D6E-409C-BE32-E72D297353CC}">
              <c16:uniqueId val="{00000001-4507-4785-A26D-3AACF6CDCC9A}"/>
            </c:ext>
          </c:extLst>
        </c:ser>
        <c:ser>
          <c:idx val="3"/>
          <c:order val="3"/>
          <c:tx>
            <c:strRef>
              <c:f>Tabellen!$L$5</c:f>
              <c:strCache>
                <c:ptCount val="1"/>
                <c:pt idx="0">
                  <c:v>Leningen</c:v>
                </c:pt>
              </c:strCache>
            </c:strRef>
          </c:tx>
          <c:spPr>
            <a:solidFill>
              <a:srgbClr val="BAC9D0"/>
            </a:solidFill>
          </c:spPr>
          <c:invertIfNegative val="0"/>
          <c:cat>
            <c:strRef>
              <c:f>Tabellen!$B$6:$B$9</c:f>
              <c:strCache>
                <c:ptCount val="3"/>
                <c:pt idx="0">
                  <c:v>Sector</c:v>
                </c:pt>
                <c:pt idx="1">
                  <c:v>Eerste pijler</c:v>
                </c:pt>
                <c:pt idx="2">
                  <c:v>Tweede pijler</c:v>
                </c:pt>
              </c:strCache>
              <c:extLst/>
            </c:strRef>
          </c:cat>
          <c:val>
            <c:numRef>
              <c:f>Tabellen!$L$6:$L$9</c:f>
              <c:numCache>
                <c:formatCode>0.00%</c:formatCode>
                <c:ptCount val="3"/>
                <c:pt idx="0">
                  <c:v>6.3964996387386079E-3</c:v>
                </c:pt>
                <c:pt idx="1">
                  <c:v>5.0574595356609318E-2</c:v>
                </c:pt>
                <c:pt idx="2">
                  <c:v>2.4005028789438293E-3</c:v>
                </c:pt>
              </c:numCache>
              <c:extLst/>
            </c:numRef>
          </c:val>
          <c:extLst>
            <c:ext xmlns:c16="http://schemas.microsoft.com/office/drawing/2014/chart" uri="{C3380CC4-5D6E-409C-BE32-E72D297353CC}">
              <c16:uniqueId val="{00000002-4507-4785-A26D-3AACF6CDCC9A}"/>
            </c:ext>
          </c:extLst>
        </c:ser>
        <c:ser>
          <c:idx val="4"/>
          <c:order val="4"/>
          <c:tx>
            <c:strRef>
              <c:f>Tabellen!$M$5</c:f>
              <c:strCache>
                <c:ptCount val="1"/>
                <c:pt idx="0">
                  <c:v>Vastgoed</c:v>
                </c:pt>
              </c:strCache>
            </c:strRef>
          </c:tx>
          <c:spPr>
            <a:solidFill>
              <a:srgbClr val="333333"/>
            </a:solidFill>
          </c:spPr>
          <c:invertIfNegative val="0"/>
          <c:cat>
            <c:strRef>
              <c:f>Tabellen!$B$6:$B$9</c:f>
              <c:strCache>
                <c:ptCount val="3"/>
                <c:pt idx="0">
                  <c:v>Sector</c:v>
                </c:pt>
                <c:pt idx="1">
                  <c:v>Eerste pijler</c:v>
                </c:pt>
                <c:pt idx="2">
                  <c:v>Tweede pijler</c:v>
                </c:pt>
              </c:strCache>
              <c:extLst/>
            </c:strRef>
          </c:cat>
          <c:val>
            <c:numRef>
              <c:f>Tabellen!$M$6:$M$9</c:f>
              <c:numCache>
                <c:formatCode>0.00%</c:formatCode>
                <c:ptCount val="3"/>
                <c:pt idx="0">
                  <c:v>1.2654922298051197E-2</c:v>
                </c:pt>
                <c:pt idx="1">
                  <c:v>4.9131173754969303E-2</c:v>
                </c:pt>
                <c:pt idx="2">
                  <c:v>9.3555726936194548E-3</c:v>
                </c:pt>
              </c:numCache>
              <c:extLst/>
            </c:numRef>
          </c:val>
          <c:extLst>
            <c:ext xmlns:c16="http://schemas.microsoft.com/office/drawing/2014/chart" uri="{C3380CC4-5D6E-409C-BE32-E72D297353CC}">
              <c16:uniqueId val="{00000003-4507-4785-A26D-3AACF6CDCC9A}"/>
            </c:ext>
          </c:extLst>
        </c:ser>
        <c:ser>
          <c:idx val="5"/>
          <c:order val="5"/>
          <c:tx>
            <c:strRef>
              <c:f>Tabellen!$N$5</c:f>
              <c:strCache>
                <c:ptCount val="1"/>
                <c:pt idx="0">
                  <c:v>Liquide middelen</c:v>
                </c:pt>
              </c:strCache>
            </c:strRef>
          </c:tx>
          <c:spPr>
            <a:solidFill>
              <a:srgbClr val="8B9A00"/>
            </a:solidFill>
          </c:spPr>
          <c:invertIfNegative val="0"/>
          <c:cat>
            <c:strRef>
              <c:f>Tabellen!$B$6:$B$9</c:f>
              <c:strCache>
                <c:ptCount val="3"/>
                <c:pt idx="0">
                  <c:v>Sector</c:v>
                </c:pt>
                <c:pt idx="1">
                  <c:v>Eerste pijler</c:v>
                </c:pt>
                <c:pt idx="2">
                  <c:v>Tweede pijler</c:v>
                </c:pt>
              </c:strCache>
              <c:extLst/>
            </c:strRef>
          </c:cat>
          <c:val>
            <c:numRef>
              <c:f>Tabellen!$N$6:$N$9</c:f>
              <c:numCache>
                <c:formatCode>0.00%</c:formatCode>
                <c:ptCount val="3"/>
                <c:pt idx="0">
                  <c:v>4.6419324703341126E-2</c:v>
                </c:pt>
                <c:pt idx="1">
                  <c:v>2.5494077838173826E-2</c:v>
                </c:pt>
                <c:pt idx="2">
                  <c:v>4.831205496507783E-2</c:v>
                </c:pt>
              </c:numCache>
              <c:extLst/>
            </c:numRef>
          </c:val>
          <c:extLst>
            <c:ext xmlns:c16="http://schemas.microsoft.com/office/drawing/2014/chart" uri="{C3380CC4-5D6E-409C-BE32-E72D297353CC}">
              <c16:uniqueId val="{00000004-4507-4785-A26D-3AACF6CDCC9A}"/>
            </c:ext>
          </c:extLst>
        </c:ser>
        <c:ser>
          <c:idx val="6"/>
          <c:order val="6"/>
          <c:tx>
            <c:strRef>
              <c:f>Tabellen!$O$5</c:f>
              <c:strCache>
                <c:ptCount val="1"/>
                <c:pt idx="0">
                  <c:v>Andere</c:v>
                </c:pt>
              </c:strCache>
            </c:strRef>
          </c:tx>
          <c:spPr>
            <a:solidFill>
              <a:schemeClr val="bg1">
                <a:lumMod val="65000"/>
              </a:schemeClr>
            </a:solidFill>
          </c:spPr>
          <c:invertIfNegative val="0"/>
          <c:cat>
            <c:strRef>
              <c:f>Tabellen!$B$6:$B$9</c:f>
              <c:strCache>
                <c:ptCount val="3"/>
                <c:pt idx="0">
                  <c:v>Sector</c:v>
                </c:pt>
                <c:pt idx="1">
                  <c:v>Eerste pijler</c:v>
                </c:pt>
                <c:pt idx="2">
                  <c:v>Tweede pijler</c:v>
                </c:pt>
              </c:strCache>
              <c:extLst/>
            </c:strRef>
          </c:cat>
          <c:val>
            <c:numRef>
              <c:f>Tabellen!$O$6:$O$9</c:f>
              <c:numCache>
                <c:formatCode>0.00%</c:formatCode>
                <c:ptCount val="3"/>
                <c:pt idx="0">
                  <c:v>3.711101482921058E-2</c:v>
                </c:pt>
                <c:pt idx="1">
                  <c:v>7.0180113272248337E-2</c:v>
                </c:pt>
                <c:pt idx="2">
                  <c:v>3.4119849001882731E-2</c:v>
                </c:pt>
              </c:numCache>
              <c:extLst/>
            </c:numRef>
          </c:val>
          <c:extLst>
            <c:ext xmlns:c16="http://schemas.microsoft.com/office/drawing/2014/chart" uri="{C3380CC4-5D6E-409C-BE32-E72D297353CC}">
              <c16:uniqueId val="{00000005-4507-4785-A26D-3AACF6CDCC9A}"/>
            </c:ext>
          </c:extLst>
        </c:ser>
        <c:dLbls>
          <c:showLegendKey val="0"/>
          <c:showVal val="0"/>
          <c:showCatName val="0"/>
          <c:showSerName val="0"/>
          <c:showPercent val="0"/>
          <c:showBubbleSize val="0"/>
        </c:dLbls>
        <c:gapWidth val="150"/>
        <c:shape val="box"/>
        <c:axId val="418997944"/>
        <c:axId val="418998336"/>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ICB's</c:v>
                      </c:pt>
                    </c:strCache>
                  </c:strRef>
                </c:tx>
                <c:spPr>
                  <a:solidFill>
                    <a:srgbClr val="BBCC00"/>
                  </a:solidFill>
                </c:spPr>
                <c:invertIfNegative val="0"/>
                <c:cat>
                  <c:strRef>
                    <c:extLst>
                      <c:ext uri="{02D57815-91ED-43cb-92C2-25804820EDAC}">
                        <c15:formulaRef>
                          <c15:sqref>Tabellen!$B$6:$B$9</c15:sqref>
                        </c15:formulaRef>
                      </c:ext>
                    </c:extLst>
                    <c:strCache>
                      <c:ptCount val="3"/>
                      <c:pt idx="0">
                        <c:v>Sector</c:v>
                      </c:pt>
                      <c:pt idx="1">
                        <c:v>Eerste pijler</c:v>
                      </c:pt>
                      <c:pt idx="2">
                        <c:v>Tweede pijler</c:v>
                      </c:pt>
                    </c:strCache>
                  </c:strRef>
                </c:cat>
                <c:val>
                  <c:numRef>
                    <c:extLst>
                      <c:ext uri="{02D57815-91ED-43cb-92C2-25804820EDAC}">
                        <c15:formulaRef>
                          <c15:sqref>Tabellen!$K$6:$K$9</c15:sqref>
                        </c15:formulaRef>
                      </c:ext>
                    </c:extLst>
                    <c:numCache>
                      <c:formatCode>General</c:formatCode>
                      <c:ptCount val="3"/>
                    </c:numCache>
                  </c:numRef>
                </c:val>
                <c:extLst>
                  <c:ext xmlns:c16="http://schemas.microsoft.com/office/drawing/2014/chart" uri="{C3380CC4-5D6E-409C-BE32-E72D297353CC}">
                    <c16:uniqueId val="{00000006-4507-4785-A26D-3AACF6CDCC9A}"/>
                  </c:ext>
                </c:extLst>
              </c15:ser>
            </c15:filteredBarSeries>
          </c:ext>
        </c:extLst>
      </c:bar3DChart>
      <c:catAx>
        <c:axId val="418997944"/>
        <c:scaling>
          <c:orientation val="minMax"/>
        </c:scaling>
        <c:delete val="0"/>
        <c:axPos val="b"/>
        <c:numFmt formatCode="General" sourceLinked="0"/>
        <c:majorTickMark val="out"/>
        <c:minorTickMark val="none"/>
        <c:tickLblPos val="nextTo"/>
        <c:crossAx val="418998336"/>
        <c:crosses val="autoZero"/>
        <c:auto val="1"/>
        <c:lblAlgn val="ctr"/>
        <c:lblOffset val="100"/>
        <c:noMultiLvlLbl val="0"/>
      </c:catAx>
      <c:valAx>
        <c:axId val="418998336"/>
        <c:scaling>
          <c:orientation val="minMax"/>
        </c:scaling>
        <c:delete val="1"/>
        <c:axPos val="l"/>
        <c:numFmt formatCode="0.00%" sourceLinked="1"/>
        <c:majorTickMark val="out"/>
        <c:minorTickMark val="none"/>
        <c:tickLblPos val="none"/>
        <c:crossAx val="418997944"/>
        <c:crosses val="autoZero"/>
        <c:crossBetween val="between"/>
      </c:valAx>
    </c:plotArea>
    <c:legend>
      <c:legendPos val="b"/>
      <c:overlay val="0"/>
    </c:legend>
    <c:plotVisOnly val="1"/>
    <c:dispBlanksAs val="gap"/>
    <c:showDLblsOverMax val="0"/>
  </c:chart>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C2986FCF-EDB4-4BD6-A01A-AEEAEBD0A732}" type="datetimeFigureOut">
              <a:rPr lang="nl-BE" smtClean="0"/>
              <a:pPr/>
              <a:t>2/12/2019</a:t>
            </a:fld>
            <a:endParaRPr lang="nl-BE"/>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nl-BE"/>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4C61ED6E-4AB3-48AA-BD12-6BCACCEB99F9}" type="slidenum">
              <a:rPr lang="nl-BE" smtClean="0"/>
              <a:pPr/>
              <a:t>‹#›</a:t>
            </a:fld>
            <a:endParaRPr lang="nl-BE"/>
          </a:p>
        </p:txBody>
      </p:sp>
    </p:spTree>
    <p:extLst>
      <p:ext uri="{BB962C8B-B14F-4D97-AF65-F5344CB8AC3E}">
        <p14:creationId xmlns:p14="http://schemas.microsoft.com/office/powerpoint/2010/main" val="22936284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6390FA9E-B9E1-48A3-9FA2-8D7576A5357F}" type="datetimeFigureOut">
              <a:rPr lang="nl-BE" smtClean="0"/>
              <a:pPr/>
              <a:t>2/12/2019</a:t>
            </a:fld>
            <a:endParaRPr lang="nl-BE"/>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nl-BE"/>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nl-BE"/>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A4F1EE4A-0F1D-497E-983F-5B61215D8C28}" type="slidenum">
              <a:rPr lang="nl-BE" smtClean="0"/>
              <a:pPr/>
              <a:t>‹#›</a:t>
            </a:fld>
            <a:endParaRPr lang="nl-BE"/>
          </a:p>
        </p:txBody>
      </p:sp>
    </p:spTree>
    <p:extLst>
      <p:ext uri="{BB962C8B-B14F-4D97-AF65-F5344CB8AC3E}">
        <p14:creationId xmlns:p14="http://schemas.microsoft.com/office/powerpoint/2010/main" val="36453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1</a:t>
            </a:fld>
            <a:endParaRPr lang="nl-BE"/>
          </a:p>
        </p:txBody>
      </p:sp>
    </p:spTree>
    <p:extLst>
      <p:ext uri="{BB962C8B-B14F-4D97-AF65-F5344CB8AC3E}">
        <p14:creationId xmlns:p14="http://schemas.microsoft.com/office/powerpoint/2010/main" val="12532205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44</a:t>
            </a:fld>
            <a:endParaRPr lang="nl-BE"/>
          </a:p>
        </p:txBody>
      </p:sp>
    </p:spTree>
    <p:extLst>
      <p:ext uri="{BB962C8B-B14F-4D97-AF65-F5344CB8AC3E}">
        <p14:creationId xmlns:p14="http://schemas.microsoft.com/office/powerpoint/2010/main" val="256126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2</a:t>
            </a:fld>
            <a:endParaRPr lang="nl-BE"/>
          </a:p>
        </p:txBody>
      </p:sp>
    </p:spTree>
    <p:extLst>
      <p:ext uri="{BB962C8B-B14F-4D97-AF65-F5344CB8AC3E}">
        <p14:creationId xmlns:p14="http://schemas.microsoft.com/office/powerpoint/2010/main" val="20701942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3</a:t>
            </a:fld>
            <a:endParaRPr lang="nl-BE"/>
          </a:p>
        </p:txBody>
      </p:sp>
    </p:spTree>
    <p:extLst>
      <p:ext uri="{BB962C8B-B14F-4D97-AF65-F5344CB8AC3E}">
        <p14:creationId xmlns:p14="http://schemas.microsoft.com/office/powerpoint/2010/main" val="1237442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4</a:t>
            </a:fld>
            <a:endParaRPr lang="nl-BE"/>
          </a:p>
        </p:txBody>
      </p:sp>
    </p:spTree>
    <p:extLst>
      <p:ext uri="{BB962C8B-B14F-4D97-AF65-F5344CB8AC3E}">
        <p14:creationId xmlns:p14="http://schemas.microsoft.com/office/powerpoint/2010/main" val="3603150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6</a:t>
            </a:fld>
            <a:endParaRPr lang="nl-BE"/>
          </a:p>
        </p:txBody>
      </p:sp>
    </p:spTree>
    <p:extLst>
      <p:ext uri="{BB962C8B-B14F-4D97-AF65-F5344CB8AC3E}">
        <p14:creationId xmlns:p14="http://schemas.microsoft.com/office/powerpoint/2010/main" val="3336198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12</a:t>
            </a:fld>
            <a:endParaRPr lang="nl-BE"/>
          </a:p>
        </p:txBody>
      </p:sp>
    </p:spTree>
    <p:extLst>
      <p:ext uri="{BB962C8B-B14F-4D97-AF65-F5344CB8AC3E}">
        <p14:creationId xmlns:p14="http://schemas.microsoft.com/office/powerpoint/2010/main" val="3475881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13</a:t>
            </a:fld>
            <a:endParaRPr lang="nl-BE"/>
          </a:p>
        </p:txBody>
      </p:sp>
    </p:spTree>
    <p:extLst>
      <p:ext uri="{BB962C8B-B14F-4D97-AF65-F5344CB8AC3E}">
        <p14:creationId xmlns:p14="http://schemas.microsoft.com/office/powerpoint/2010/main" val="2552041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20</a:t>
            </a:fld>
            <a:endParaRPr lang="nl-BE"/>
          </a:p>
        </p:txBody>
      </p:sp>
    </p:spTree>
    <p:extLst>
      <p:ext uri="{BB962C8B-B14F-4D97-AF65-F5344CB8AC3E}">
        <p14:creationId xmlns:p14="http://schemas.microsoft.com/office/powerpoint/2010/main" val="2107153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36</a:t>
            </a:fld>
            <a:endParaRPr lang="nl-BE"/>
          </a:p>
        </p:txBody>
      </p:sp>
    </p:spTree>
    <p:extLst>
      <p:ext uri="{BB962C8B-B14F-4D97-AF65-F5344CB8AC3E}">
        <p14:creationId xmlns:p14="http://schemas.microsoft.com/office/powerpoint/2010/main" val="4176127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FSMA Title Slide 1 NL-FR">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3284497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p:txBody>
          <a:bodyPr/>
          <a:lstStyle/>
          <a:p>
            <a:r>
              <a:rPr lang="en-US" smtClean="0"/>
              <a:t>Click to edit Master title style</a:t>
            </a:r>
            <a:endParaRPr lang="nl-BE" dirty="0"/>
          </a:p>
        </p:txBody>
      </p:sp>
      <p:sp>
        <p:nvSpPr>
          <p:cNvPr id="16"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7" name="Afbeelding 16"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8"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9"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10" name="Rectangle 9"/>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16"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639994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Rectangle 5"/>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7" name="Afbeelding 16"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7"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8"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9" name="Rectangle 8"/>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16"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8807696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491856" y="1538288"/>
            <a:ext cx="5220344" cy="4231024"/>
          </a:xfrm>
        </p:spPr>
        <p:txBody>
          <a:bodyPr/>
          <a:lstStyle>
            <a:lvl1pPr marL="360000" marR="0" indent="-360000" algn="l" defTabSz="914400" rtl="0" eaLnBrk="1" fontAlgn="auto" latinLnBrk="0" hangingPunct="1">
              <a:lnSpc>
                <a:spcPts val="3080"/>
              </a:lnSpc>
              <a:spcBef>
                <a:spcPts val="0"/>
              </a:spcBef>
              <a:spcAft>
                <a:spcPts val="600"/>
              </a:spcAft>
              <a:buClr>
                <a:schemeClr val="accent2"/>
              </a:buClr>
              <a:buSzTx/>
              <a:buFont typeface="Arial" pitchFamily="34" charset="0"/>
              <a:buChar char="•"/>
              <a:tabLst/>
              <a:defRPr sz="3200" baseline="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marL="360000" marR="0" lvl="0" indent="-360000" algn="l" defTabSz="914400" rtl="0" eaLnBrk="1" fontAlgn="auto" latinLnBrk="0" hangingPunct="1">
              <a:lnSpc>
                <a:spcPts val="3080"/>
              </a:lnSpc>
              <a:spcBef>
                <a:spcPts val="0"/>
              </a:spcBef>
              <a:spcAft>
                <a:spcPts val="600"/>
              </a:spcAft>
              <a:buClr>
                <a:schemeClr val="accent5"/>
              </a:buClr>
              <a:buSzTx/>
              <a:buFont typeface="Arial" pitchFamily="34" charset="0"/>
              <a:buChar char="•"/>
              <a:tabLst/>
              <a:defRPr/>
            </a:pPr>
            <a:r>
              <a:rPr lang="en-US" smtClean="0"/>
              <a:t>Click to edit Master text styles</a:t>
            </a:r>
          </a:p>
        </p:txBody>
      </p:sp>
      <p:sp>
        <p:nvSpPr>
          <p:cNvPr id="9" name="Rectangle 8"/>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792163" y="188700"/>
            <a:ext cx="7920037" cy="990000"/>
          </a:xfrm>
        </p:spPr>
        <p:txBody>
          <a:bodyPr anchor="b"/>
          <a:lstStyle>
            <a:lvl1pPr algn="l">
              <a:lnSpc>
                <a:spcPts val="3200"/>
              </a:lnSpc>
              <a:defRPr sz="3600" b="0"/>
            </a:lvl1pPr>
          </a:lstStyle>
          <a:p>
            <a:r>
              <a:rPr lang="en-US" smtClean="0"/>
              <a:t>Click to edit Master title style</a:t>
            </a:r>
            <a:endParaRPr lang="nl-BE" dirty="0"/>
          </a:p>
        </p:txBody>
      </p:sp>
      <p:sp>
        <p:nvSpPr>
          <p:cNvPr id="4" name="Text Placeholder 3"/>
          <p:cNvSpPr>
            <a:spLocks noGrp="1"/>
          </p:cNvSpPr>
          <p:nvPr>
            <p:ph type="body" sz="half" idx="2"/>
          </p:nvPr>
        </p:nvSpPr>
        <p:spPr>
          <a:xfrm>
            <a:off x="792163" y="1538288"/>
            <a:ext cx="2339645" cy="4231024"/>
          </a:xfrm>
        </p:spPr>
        <p:txBody>
          <a:bodyPr/>
          <a:lstStyle>
            <a:lvl1pPr marL="0" indent="0">
              <a:lnSpc>
                <a:spcPts val="2000"/>
              </a:lnSpc>
              <a:spcAft>
                <a:spcPts val="1200"/>
              </a:spcAft>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9" name="Afbeelding 18"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0"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11"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12" name="Rectangle 11"/>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3" name="Afbeelding 18"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32669288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9" name="Rectangle 8"/>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792164" y="368592"/>
            <a:ext cx="7920038" cy="360048"/>
          </a:xfrm>
        </p:spPr>
        <p:txBody>
          <a:bodyPr anchor="b" anchorCtr="0"/>
          <a:lstStyle>
            <a:lvl1pPr algn="l">
              <a:lnSpc>
                <a:spcPts val="2200"/>
              </a:lnSpc>
              <a:defRPr sz="2000" b="0"/>
            </a:lvl1pPr>
          </a:lstStyle>
          <a:p>
            <a:r>
              <a:rPr lang="en-US" smtClean="0"/>
              <a:t>Click to edit Master title style</a:t>
            </a:r>
            <a:endParaRPr lang="nl-BE" dirty="0"/>
          </a:p>
        </p:txBody>
      </p:sp>
      <p:sp>
        <p:nvSpPr>
          <p:cNvPr id="3" name="Picture Placeholder 2"/>
          <p:cNvSpPr>
            <a:spLocks noGrp="1"/>
          </p:cNvSpPr>
          <p:nvPr>
            <p:ph type="pic" idx="1"/>
          </p:nvPr>
        </p:nvSpPr>
        <p:spPr>
          <a:xfrm>
            <a:off x="792163" y="818652"/>
            <a:ext cx="7920038" cy="4950660"/>
          </a:xfrm>
        </p:spPr>
        <p:txBody>
          <a:bodyPr anchor="t" anchorCtr="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nl-BE" dirty="0"/>
          </a:p>
        </p:txBody>
      </p:sp>
      <p:sp>
        <p:nvSpPr>
          <p:cNvPr id="4" name="Text Placeholder 3"/>
          <p:cNvSpPr>
            <a:spLocks noGrp="1"/>
          </p:cNvSpPr>
          <p:nvPr>
            <p:ph type="body" sz="half" idx="2"/>
          </p:nvPr>
        </p:nvSpPr>
        <p:spPr>
          <a:xfrm>
            <a:off x="8820824" y="818652"/>
            <a:ext cx="323176" cy="4951274"/>
          </a:xfrm>
        </p:spPr>
        <p:txBody>
          <a:bodyPr vert="vert270"/>
          <a:lstStyle>
            <a:lvl1pPr marL="0" indent="0" algn="l">
              <a:lnSpc>
                <a:spcPts val="1540"/>
              </a:lnSpc>
              <a:buNone/>
              <a:defRPr sz="1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9" name="Afbeelding 18"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0"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11"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12" name="Rectangle 11"/>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3" name="Afbeelding 18"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37651556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8172481" y="728640"/>
            <a:ext cx="810108" cy="4860648"/>
          </a:xfrm>
        </p:spPr>
        <p:txBody>
          <a:bodyPr vert="vert"/>
          <a:lstStyle/>
          <a:p>
            <a:r>
              <a:rPr lang="en-US" smtClean="0"/>
              <a:t>Click to edit Master title style</a:t>
            </a:r>
            <a:endParaRPr lang="nl-BE" dirty="0"/>
          </a:p>
        </p:txBody>
      </p:sp>
      <p:sp>
        <p:nvSpPr>
          <p:cNvPr id="3" name="Vertical Text Placeholder 2"/>
          <p:cNvSpPr>
            <a:spLocks noGrp="1"/>
          </p:cNvSpPr>
          <p:nvPr>
            <p:ph type="body" orient="vert" idx="1"/>
          </p:nvPr>
        </p:nvSpPr>
        <p:spPr>
          <a:xfrm>
            <a:off x="431801" y="728640"/>
            <a:ext cx="7020585" cy="486064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17"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8" name="Afbeelding 17"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10"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11" name="Rectangle 10"/>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2" name="Afbeelding 17"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24159309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8" name="Rectangle 7"/>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Vertical Title 1"/>
          <p:cNvSpPr>
            <a:spLocks noGrp="1"/>
          </p:cNvSpPr>
          <p:nvPr>
            <p:ph type="title" orient="vert"/>
          </p:nvPr>
        </p:nvSpPr>
        <p:spPr>
          <a:xfrm>
            <a:off x="6629400" y="274641"/>
            <a:ext cx="2057401" cy="5851525"/>
          </a:xfrm>
        </p:spPr>
        <p:txBody>
          <a:bodyPr vert="eaVert"/>
          <a:lstStyle/>
          <a:p>
            <a:r>
              <a:rPr lang="en-US" smtClean="0"/>
              <a:t>Click to edit Master title style</a:t>
            </a:r>
            <a:endParaRPr lang="nl-BE"/>
          </a:p>
        </p:txBody>
      </p:sp>
      <p:sp>
        <p:nvSpPr>
          <p:cNvPr id="3" name="Vertical Text Placeholder 2"/>
          <p:cNvSpPr>
            <a:spLocks noGrp="1"/>
          </p:cNvSpPr>
          <p:nvPr>
            <p:ph type="body" orient="vert" idx="1"/>
          </p:nvPr>
        </p:nvSpPr>
        <p:spPr>
          <a:xfrm>
            <a:off x="457201" y="274641"/>
            <a:ext cx="6019801"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9" name="Afbeelding 18"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10"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11" name="Rectangle 10"/>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2" name="Afbeelding 18"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18981506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FSMA Title Slide 1">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4"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5"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970196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SMA Title Slide 2">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SMA Title Slide 3">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9175"/>
            <a:ext cx="9144000" cy="2279649"/>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SMA Title Slide 4">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SMA Title Slide 1 EN">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24161544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SMA Title Slide 5">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SMA Title Slide 6">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SMA Title Slide 7">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SMA Title Slide 8">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Rectangle 7"/>
          <p:cNvSpPr/>
          <p:nvPr userDrawn="1"/>
        </p:nvSpPr>
        <p:spPr>
          <a:xfrm>
            <a:off x="0" y="6219372"/>
            <a:ext cx="9144000" cy="63863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 name="Content Placeholder 2"/>
          <p:cNvSpPr>
            <a:spLocks noGrp="1"/>
          </p:cNvSpPr>
          <p:nvPr>
            <p:ph idx="1"/>
          </p:nvPr>
        </p:nvSpPr>
        <p:spPr>
          <a:xfrm>
            <a:off x="431800" y="1538289"/>
            <a:ext cx="8255001" cy="4231024"/>
          </a:xfrm>
        </p:spPr>
        <p:txBody>
          <a:bodyPr/>
          <a:lstStyle>
            <a:lvl1pPr>
              <a:lnSpc>
                <a:spcPts val="3080"/>
              </a:lnSpc>
              <a:defRPr/>
            </a:lvl1pPr>
            <a:lvl2pPr>
              <a:lnSpc>
                <a:spcPts val="2640"/>
              </a:lnSpc>
              <a:defRPr sz="2400"/>
            </a:lvl2pPr>
            <a:lvl3pPr>
              <a:lnSpc>
                <a:spcPts val="2200"/>
              </a:lnSpc>
              <a:defRPr sz="2000"/>
            </a:lvl3pPr>
            <a:lvl4pPr>
              <a:lnSpc>
                <a:spcPts val="1980"/>
              </a:lnSpc>
              <a:defRPr sz="1800"/>
            </a:lvl4pPr>
            <a:lvl5pPr>
              <a:lnSpc>
                <a:spcPts val="1540"/>
              </a:lnSpc>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9" name="Title 1"/>
          <p:cNvSpPr>
            <a:spLocks noGrp="1"/>
          </p:cNvSpPr>
          <p:nvPr>
            <p:ph type="title"/>
          </p:nvPr>
        </p:nvSpPr>
        <p:spPr>
          <a:xfrm>
            <a:off x="792167" y="185738"/>
            <a:ext cx="7894636" cy="990132"/>
          </a:xfrm>
        </p:spPr>
        <p:txBody>
          <a:bodyPr/>
          <a:lstStyle/>
          <a:p>
            <a:r>
              <a:rPr lang="en-US" smtClean="0"/>
              <a:t>Click to edit Master title style</a:t>
            </a:r>
            <a:endParaRPr lang="nl-BE" dirty="0"/>
          </a:p>
        </p:txBody>
      </p:sp>
      <p:sp>
        <p:nvSpPr>
          <p:cNvPr id="24"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25"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6" name="Afbeelding 25" descr="FSMA_logo_PP_100px_RGB.bmp"/>
          <p:cNvPicPr>
            <a:picLocks noChangeAspect="1"/>
          </p:cNvPicPr>
          <p:nvPr userDrawn="1"/>
        </p:nvPicPr>
        <p:blipFill>
          <a:blip r:embed="rId2" cstate="print"/>
          <a:stretch>
            <a:fillRect/>
          </a:stretch>
        </p:blipFill>
        <p:spPr>
          <a:xfrm>
            <a:off x="0" y="6219825"/>
            <a:ext cx="638175" cy="63817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FSMA Title Slide 2 NL-FR">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4"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5"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3096586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SMA Title Slide 2 EN">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3761694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1"/>
            <a:ext cx="9144000" cy="621982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ctrTitle"/>
          </p:nvPr>
        </p:nvSpPr>
        <p:spPr>
          <a:xfrm>
            <a:off x="1150939" y="728640"/>
            <a:ext cx="7561263" cy="2520336"/>
          </a:xfrm>
        </p:spPr>
        <p:txBody>
          <a:bodyPr/>
          <a:lstStyle>
            <a:lvl1pPr>
              <a:lnSpc>
                <a:spcPts val="4000"/>
              </a:lnSpc>
              <a:defRPr>
                <a:solidFill>
                  <a:schemeClr val="bg1"/>
                </a:solidFill>
              </a:defRPr>
            </a:lvl1pPr>
          </a:lstStyle>
          <a:p>
            <a:r>
              <a:rPr lang="en-US" smtClean="0"/>
              <a:t>Click to edit Master title style</a:t>
            </a:r>
            <a:endParaRPr lang="nl-BE" dirty="0"/>
          </a:p>
        </p:txBody>
      </p:sp>
      <p:sp>
        <p:nvSpPr>
          <p:cNvPr id="3" name="Subtitle 2"/>
          <p:cNvSpPr>
            <a:spLocks noGrp="1"/>
          </p:cNvSpPr>
          <p:nvPr>
            <p:ph type="subTitle" idx="1"/>
          </p:nvPr>
        </p:nvSpPr>
        <p:spPr>
          <a:xfrm>
            <a:off x="1150939" y="3429000"/>
            <a:ext cx="7561263" cy="2209800"/>
          </a:xfrm>
        </p:spPr>
        <p:txBody>
          <a:bodyPr/>
          <a:lstStyle>
            <a:lvl1pPr marL="0" indent="0" algn="l">
              <a:buNone/>
              <a:defRPr sz="2000">
                <a:solidFill>
                  <a:schemeClr val="accent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nl-BE" dirty="0"/>
          </a:p>
        </p:txBody>
      </p:sp>
      <p:sp>
        <p:nvSpPr>
          <p:cNvPr id="6" name="Slide Number Placeholder 5"/>
          <p:cNvSpPr>
            <a:spLocks noGrp="1"/>
          </p:cNvSpPr>
          <p:nvPr>
            <p:ph type="sldNum" sz="quarter" idx="12"/>
          </p:nvPr>
        </p:nvSpPr>
        <p:spPr/>
        <p:txBody>
          <a:bodyPr/>
          <a:lstStyle>
            <a:lvl1pPr algn="ctr">
              <a:defRPr/>
            </a:lvl1pPr>
          </a:lstStyle>
          <a:p>
            <a:fld id="{90FF19FB-2F2A-410F-BBCC-7AE0EC5BE55E}" type="slidenum">
              <a:rPr lang="nl-BE" smtClean="0"/>
              <a:pPr/>
              <a:t>‹#›</a:t>
            </a:fld>
            <a:endParaRPr lang="nl-BE" dirty="0"/>
          </a:p>
        </p:txBody>
      </p:sp>
      <p:pic>
        <p:nvPicPr>
          <p:cNvPr id="21" name="Afbeelding 20"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11"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12" name="Rectangle 11"/>
          <p:cNvSpPr/>
          <p:nvPr userDrawn="1"/>
        </p:nvSpPr>
        <p:spPr>
          <a:xfrm>
            <a:off x="0" y="1"/>
            <a:ext cx="9144000" cy="621982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3" name="Afbeelding 20"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25426149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1150939" y="1898797"/>
            <a:ext cx="7561263" cy="1362075"/>
          </a:xfrm>
        </p:spPr>
        <p:txBody>
          <a:bodyPr anchor="b" anchorCtr="0"/>
          <a:lstStyle>
            <a:lvl1pPr algn="l">
              <a:defRPr sz="3600" b="0" cap="none" baseline="0">
                <a:solidFill>
                  <a:schemeClr val="accent2"/>
                </a:solidFill>
              </a:defRPr>
            </a:lvl1pPr>
          </a:lstStyle>
          <a:p>
            <a:r>
              <a:rPr lang="en-US" smtClean="0"/>
              <a:t>Click to edit Master title style</a:t>
            </a:r>
            <a:endParaRPr lang="nl-BE" dirty="0"/>
          </a:p>
        </p:txBody>
      </p:sp>
      <p:sp>
        <p:nvSpPr>
          <p:cNvPr id="3" name="Text Placeholder 2"/>
          <p:cNvSpPr>
            <a:spLocks noGrp="1"/>
          </p:cNvSpPr>
          <p:nvPr>
            <p:ph type="body" idx="1"/>
          </p:nvPr>
        </p:nvSpPr>
        <p:spPr>
          <a:xfrm>
            <a:off x="1150939" y="3429003"/>
            <a:ext cx="7561263" cy="1500187"/>
          </a:xfrm>
        </p:spPr>
        <p:txBody>
          <a:bodyPr anchor="t" anchorCtr="0"/>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0" name="Afbeelding 19"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10"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11" name="Rectangle 10"/>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2" name="Afbeelding 19"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701061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8" name="Rectangle 7"/>
          <p:cNvSpPr/>
          <p:nvPr/>
        </p:nvSpPr>
        <p:spPr>
          <a:xfrm>
            <a:off x="0" y="6219372"/>
            <a:ext cx="9144000" cy="63863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 name="Content Placeholder 2"/>
          <p:cNvSpPr>
            <a:spLocks noGrp="1"/>
          </p:cNvSpPr>
          <p:nvPr>
            <p:ph idx="1"/>
          </p:nvPr>
        </p:nvSpPr>
        <p:spPr>
          <a:xfrm>
            <a:off x="431800" y="1538289"/>
            <a:ext cx="8255001" cy="4231024"/>
          </a:xfrm>
        </p:spPr>
        <p:txBody>
          <a:bodyPr/>
          <a:lstStyle>
            <a:lvl1pPr>
              <a:lnSpc>
                <a:spcPts val="3080"/>
              </a:lnSpc>
              <a:defRPr/>
            </a:lvl1pPr>
            <a:lvl2pPr>
              <a:lnSpc>
                <a:spcPts val="2640"/>
              </a:lnSpc>
              <a:defRPr sz="2400"/>
            </a:lvl2pPr>
            <a:lvl3pPr>
              <a:lnSpc>
                <a:spcPts val="2200"/>
              </a:lnSpc>
              <a:defRPr sz="2000"/>
            </a:lvl3pPr>
            <a:lvl4pPr>
              <a:lnSpc>
                <a:spcPts val="1980"/>
              </a:lnSpc>
              <a:defRPr sz="1800"/>
            </a:lvl4pPr>
            <a:lvl5pPr>
              <a:lnSpc>
                <a:spcPts val="1540"/>
              </a:lnSpc>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9" name="Title 1"/>
          <p:cNvSpPr>
            <a:spLocks noGrp="1"/>
          </p:cNvSpPr>
          <p:nvPr>
            <p:ph type="title"/>
          </p:nvPr>
        </p:nvSpPr>
        <p:spPr>
          <a:xfrm>
            <a:off x="792167" y="185738"/>
            <a:ext cx="7894636" cy="990132"/>
          </a:xfrm>
        </p:spPr>
        <p:txBody>
          <a:bodyPr/>
          <a:lstStyle/>
          <a:p>
            <a:r>
              <a:rPr lang="en-US" smtClean="0"/>
              <a:t>Click to edit Master title style</a:t>
            </a:r>
            <a:endParaRPr lang="nl-BE" dirty="0"/>
          </a:p>
        </p:txBody>
      </p:sp>
      <p:sp>
        <p:nvSpPr>
          <p:cNvPr id="24"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25"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6" name="Afbeelding 25"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0" name="Rectangle 9"/>
          <p:cNvSpPr/>
          <p:nvPr userDrawn="1"/>
        </p:nvSpPr>
        <p:spPr>
          <a:xfrm>
            <a:off x="0" y="6219372"/>
            <a:ext cx="9144000" cy="63863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25"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4030347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9" name="Rectangle 8"/>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p:txBody>
          <a:bodyPr/>
          <a:lstStyle/>
          <a:p>
            <a:r>
              <a:rPr lang="en-US" smtClean="0"/>
              <a:t>Click to edit Master title style</a:t>
            </a:r>
            <a:endParaRPr lang="nl-BE"/>
          </a:p>
        </p:txBody>
      </p:sp>
      <p:sp>
        <p:nvSpPr>
          <p:cNvPr id="3" name="Content Placeholder 2"/>
          <p:cNvSpPr>
            <a:spLocks noGrp="1"/>
          </p:cNvSpPr>
          <p:nvPr>
            <p:ph sz="half" idx="1"/>
          </p:nvPr>
        </p:nvSpPr>
        <p:spPr>
          <a:xfrm>
            <a:off x="431801" y="1538289"/>
            <a:ext cx="3960176" cy="423102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Content Placeholder 3"/>
          <p:cNvSpPr>
            <a:spLocks noGrp="1"/>
          </p:cNvSpPr>
          <p:nvPr>
            <p:ph sz="half" idx="2"/>
          </p:nvPr>
        </p:nvSpPr>
        <p:spPr>
          <a:xfrm>
            <a:off x="4752025" y="1538288"/>
            <a:ext cx="3960176" cy="423102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20"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1" name="Afbeelding 20"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2"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13"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10" name="Rectangle 9"/>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20"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1883702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p:txBody>
          <a:bodyPr/>
          <a:lstStyle>
            <a:lvl1pPr>
              <a:defRPr/>
            </a:lvl1pPr>
          </a:lstStyle>
          <a:p>
            <a:r>
              <a:rPr lang="en-US" smtClean="0"/>
              <a:t>Click to edit Master title style</a:t>
            </a:r>
            <a:endParaRPr lang="nl-BE" dirty="0"/>
          </a:p>
        </p:txBody>
      </p:sp>
      <p:sp>
        <p:nvSpPr>
          <p:cNvPr id="3" name="Text Placeholder 2"/>
          <p:cNvSpPr>
            <a:spLocks noGrp="1"/>
          </p:cNvSpPr>
          <p:nvPr>
            <p:ph type="body" idx="1"/>
          </p:nvPr>
        </p:nvSpPr>
        <p:spPr>
          <a:xfrm>
            <a:off x="792164" y="1538290"/>
            <a:ext cx="3599813" cy="450520"/>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31801" y="2078820"/>
            <a:ext cx="3960176" cy="369049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5" name="Text Placeholder 4"/>
          <p:cNvSpPr>
            <a:spLocks noGrp="1"/>
          </p:cNvSpPr>
          <p:nvPr>
            <p:ph type="body" sz="quarter" idx="3"/>
          </p:nvPr>
        </p:nvSpPr>
        <p:spPr>
          <a:xfrm>
            <a:off x="5112073" y="1535116"/>
            <a:ext cx="3574729" cy="453695"/>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2024" y="2078820"/>
            <a:ext cx="3934777" cy="369049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20" name="Slide Number Placeholder 5"/>
          <p:cNvSpPr>
            <a:spLocks noGrp="1"/>
          </p:cNvSpPr>
          <p:nvPr>
            <p:ph type="sldNum" sz="quarter" idx="12"/>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1" name="Afbeelding 20"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2" name="Date Placeholder 3"/>
          <p:cNvSpPr>
            <a:spLocks noGrp="1"/>
          </p:cNvSpPr>
          <p:nvPr>
            <p:ph type="dt" sz="half" idx="10"/>
          </p:nvPr>
        </p:nvSpPr>
        <p:spPr>
          <a:xfrm>
            <a:off x="791370" y="6219824"/>
            <a:ext cx="1620342" cy="638177"/>
          </a:xfrm>
        </p:spPr>
        <p:txBody>
          <a:bodyPr/>
          <a:lstStyle/>
          <a:p>
            <a:r>
              <a:rPr lang="nl-BE" smtClean="0"/>
              <a:t>3 december 2019</a:t>
            </a:r>
            <a:endParaRPr lang="nl-BE" dirty="0"/>
          </a:p>
        </p:txBody>
      </p:sp>
      <p:sp>
        <p:nvSpPr>
          <p:cNvPr id="13" name="Footer Placeholder 7"/>
          <p:cNvSpPr>
            <a:spLocks noGrp="1"/>
          </p:cNvSpPr>
          <p:nvPr>
            <p:ph type="ftr" sz="quarter" idx="11"/>
          </p:nvPr>
        </p:nvSpPr>
        <p:spPr>
          <a:xfrm>
            <a:off x="2411712" y="6219824"/>
            <a:ext cx="5670756" cy="638177"/>
          </a:xfrm>
        </p:spPr>
        <p:txBody>
          <a:bodyPr/>
          <a:lstStyle/>
          <a:p>
            <a:r>
              <a:rPr lang="nl-BE" smtClean="0"/>
              <a:t>Rapportering over het boekjaar 2018</a:t>
            </a:r>
            <a:endParaRPr lang="nl-BE" dirty="0"/>
          </a:p>
        </p:txBody>
      </p:sp>
      <p:sp>
        <p:nvSpPr>
          <p:cNvPr id="14" name="Rectangle 13"/>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5" name="Afbeelding 20"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1686738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2167" y="185738"/>
            <a:ext cx="7894636" cy="990132"/>
          </a:xfrm>
          <a:prstGeom prst="rect">
            <a:avLst/>
          </a:prstGeom>
        </p:spPr>
        <p:txBody>
          <a:bodyPr vert="horz" lIns="0" tIns="0" rIns="0" bIns="0" rtlCol="0" anchor="b" anchorCtr="0">
            <a:noAutofit/>
          </a:bodyPr>
          <a:lstStyle/>
          <a:p>
            <a:r>
              <a:rPr lang="en-US" smtClean="0"/>
              <a:t>Click to edit Master title style</a:t>
            </a:r>
            <a:endParaRPr lang="nl-BE" dirty="0"/>
          </a:p>
        </p:txBody>
      </p:sp>
      <p:sp>
        <p:nvSpPr>
          <p:cNvPr id="3" name="Text Placeholder 2"/>
          <p:cNvSpPr>
            <a:spLocks noGrp="1"/>
          </p:cNvSpPr>
          <p:nvPr>
            <p:ph type="body" idx="1"/>
          </p:nvPr>
        </p:nvSpPr>
        <p:spPr>
          <a:xfrm>
            <a:off x="431800" y="1538290"/>
            <a:ext cx="8255001" cy="207073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Date Placeholder 3"/>
          <p:cNvSpPr>
            <a:spLocks noGrp="1"/>
          </p:cNvSpPr>
          <p:nvPr>
            <p:ph type="dt" sz="half" idx="2"/>
          </p:nvPr>
        </p:nvSpPr>
        <p:spPr>
          <a:xfrm>
            <a:off x="791370" y="6219824"/>
            <a:ext cx="630212" cy="638177"/>
          </a:xfrm>
          <a:prstGeom prst="rect">
            <a:avLst/>
          </a:prstGeom>
        </p:spPr>
        <p:txBody>
          <a:bodyPr vert="horz" lIns="0" tIns="0" rIns="0" bIns="0" rtlCol="0" anchor="ctr" anchorCtr="0"/>
          <a:lstStyle>
            <a:lvl1pPr algn="l">
              <a:defRPr sz="1000" b="0">
                <a:solidFill>
                  <a:schemeClr val="bg1"/>
                </a:solidFill>
              </a:defRPr>
            </a:lvl1pPr>
          </a:lstStyle>
          <a:p>
            <a:r>
              <a:rPr lang="nl-BE" smtClean="0"/>
              <a:t>3 december 2019</a:t>
            </a:r>
            <a:endParaRPr lang="nl-BE" dirty="0"/>
          </a:p>
        </p:txBody>
      </p:sp>
      <p:sp>
        <p:nvSpPr>
          <p:cNvPr id="5" name="Footer Placeholder 4"/>
          <p:cNvSpPr>
            <a:spLocks noGrp="1"/>
          </p:cNvSpPr>
          <p:nvPr>
            <p:ph type="ftr" sz="quarter" idx="3"/>
          </p:nvPr>
        </p:nvSpPr>
        <p:spPr>
          <a:xfrm>
            <a:off x="1421582" y="6219824"/>
            <a:ext cx="6660886" cy="638177"/>
          </a:xfrm>
          <a:prstGeom prst="rect">
            <a:avLst/>
          </a:prstGeom>
          <a:noFill/>
          <a:ln>
            <a:noFill/>
          </a:ln>
        </p:spPr>
        <p:txBody>
          <a:bodyPr vert="horz" lIns="0" tIns="0" rIns="0" bIns="0" rtlCol="0" anchor="ctr"/>
          <a:lstStyle>
            <a:lvl1pPr algn="r">
              <a:defRPr sz="1000" b="0" cap="none" spc="100" baseline="0">
                <a:solidFill>
                  <a:schemeClr val="bg1"/>
                </a:solidFill>
              </a:defRPr>
            </a:lvl1pPr>
          </a:lstStyle>
          <a:p>
            <a:r>
              <a:rPr lang="nl-BE" smtClean="0"/>
              <a:t>Rapportering over het boekjaar 2018</a:t>
            </a:r>
            <a:endParaRPr lang="nl-BE" dirty="0"/>
          </a:p>
        </p:txBody>
      </p:sp>
      <p:sp>
        <p:nvSpPr>
          <p:cNvPr id="6"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spTree>
    <p:extLst>
      <p:ext uri="{BB962C8B-B14F-4D97-AF65-F5344CB8AC3E}">
        <p14:creationId xmlns:p14="http://schemas.microsoft.com/office/powerpoint/2010/main" val="1942430727"/>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 id="2147483799" r:id="rId12"/>
    <p:sldLayoutId id="2147483800" r:id="rId13"/>
    <p:sldLayoutId id="2147483801" r:id="rId14"/>
    <p:sldLayoutId id="2147483802" r:id="rId15"/>
    <p:sldLayoutId id="2147483803" r:id="rId16"/>
    <p:sldLayoutId id="2147483661" r:id="rId17"/>
    <p:sldLayoutId id="2147483662" r:id="rId18"/>
    <p:sldLayoutId id="2147483663" r:id="rId19"/>
    <p:sldLayoutId id="2147483664" r:id="rId20"/>
    <p:sldLayoutId id="2147483665" r:id="rId21"/>
    <p:sldLayoutId id="2147483666" r:id="rId22"/>
    <p:sldLayoutId id="2147483667" r:id="rId23"/>
    <p:sldLayoutId id="2147483650" r:id="rId24"/>
  </p:sldLayoutIdLst>
  <p:hf hdr="0"/>
  <p:txStyles>
    <p:titleStyle>
      <a:lvl1pPr algn="l" defTabSz="914400" rtl="0" eaLnBrk="1" latinLnBrk="0" hangingPunct="1">
        <a:lnSpc>
          <a:spcPts val="3200"/>
        </a:lnSpc>
        <a:spcBef>
          <a:spcPct val="0"/>
        </a:spcBef>
        <a:buNone/>
        <a:defRPr sz="3600" b="0" i="0" kern="1200" cap="none" baseline="0">
          <a:solidFill>
            <a:schemeClr val="accent2"/>
          </a:solidFill>
          <a:latin typeface="+mj-lt"/>
          <a:ea typeface="+mj-ea"/>
          <a:cs typeface="+mj-cs"/>
        </a:defRPr>
      </a:lvl1pPr>
    </p:titleStyle>
    <p:bodyStyle>
      <a:lvl1pPr marL="360000" indent="-360000" algn="l" defTabSz="914400" rtl="0" eaLnBrk="1" latinLnBrk="0" hangingPunct="1">
        <a:lnSpc>
          <a:spcPts val="3080"/>
        </a:lnSpc>
        <a:spcBef>
          <a:spcPts val="0"/>
        </a:spcBef>
        <a:spcAft>
          <a:spcPts val="600"/>
        </a:spcAft>
        <a:buClr>
          <a:schemeClr val="accent2"/>
        </a:buClr>
        <a:buFont typeface="Arial" pitchFamily="34" charset="0"/>
        <a:buChar char="•"/>
        <a:defRPr sz="2800" kern="1200" baseline="0">
          <a:solidFill>
            <a:schemeClr val="tx1"/>
          </a:solidFill>
          <a:latin typeface="+mn-lt"/>
          <a:ea typeface="+mn-ea"/>
          <a:cs typeface="+mn-cs"/>
        </a:defRPr>
      </a:lvl1pPr>
      <a:lvl2pPr marL="612000" indent="-252000" algn="l" defTabSz="914400" rtl="0" eaLnBrk="1" latinLnBrk="0" hangingPunct="1">
        <a:lnSpc>
          <a:spcPts val="2640"/>
        </a:lnSpc>
        <a:spcBef>
          <a:spcPts val="0"/>
        </a:spcBef>
        <a:spcAft>
          <a:spcPts val="600"/>
        </a:spcAft>
        <a:buFont typeface="Calibri" pitchFamily="34" charset="0"/>
        <a:buChar char="‐"/>
        <a:defRPr sz="2400" kern="1200">
          <a:solidFill>
            <a:schemeClr val="tx1"/>
          </a:solidFill>
          <a:latin typeface="+mn-lt"/>
          <a:ea typeface="+mn-ea"/>
          <a:cs typeface="+mn-cs"/>
        </a:defRPr>
      </a:lvl2pPr>
      <a:lvl3pPr marL="864000" indent="-252000" algn="l" defTabSz="914400" rtl="0" eaLnBrk="1" latinLnBrk="0" hangingPunct="1">
        <a:lnSpc>
          <a:spcPts val="2200"/>
        </a:lnSpc>
        <a:spcBef>
          <a:spcPts val="0"/>
        </a:spcBef>
        <a:spcAft>
          <a:spcPts val="600"/>
        </a:spcAft>
        <a:buFont typeface="Calibri" pitchFamily="34" charset="0"/>
        <a:buChar char="‐"/>
        <a:defRPr sz="2000" kern="1200">
          <a:solidFill>
            <a:schemeClr val="tx1"/>
          </a:solidFill>
          <a:latin typeface="+mn-lt"/>
          <a:ea typeface="+mn-ea"/>
          <a:cs typeface="+mn-cs"/>
        </a:defRPr>
      </a:lvl3pPr>
      <a:lvl4pPr marL="1044000" indent="-180000" algn="l" defTabSz="914400" rtl="0" eaLnBrk="1" latinLnBrk="0" hangingPunct="1">
        <a:lnSpc>
          <a:spcPts val="1980"/>
        </a:lnSpc>
        <a:spcBef>
          <a:spcPts val="0"/>
        </a:spcBef>
        <a:spcAft>
          <a:spcPts val="600"/>
        </a:spcAft>
        <a:buFont typeface="Calibri" pitchFamily="34" charset="0"/>
        <a:buChar char="‐"/>
        <a:defRPr sz="1800" kern="1200">
          <a:solidFill>
            <a:schemeClr val="tx1"/>
          </a:solidFill>
          <a:latin typeface="+mn-lt"/>
          <a:ea typeface="+mn-ea"/>
          <a:cs typeface="+mn-cs"/>
        </a:defRPr>
      </a:lvl4pPr>
      <a:lvl5pPr marL="1224000" indent="-180000" algn="l" defTabSz="914400" rtl="0" eaLnBrk="1" latinLnBrk="0" hangingPunct="1">
        <a:lnSpc>
          <a:spcPts val="1540"/>
        </a:lnSpc>
        <a:spcBef>
          <a:spcPts val="0"/>
        </a:spcBef>
        <a:spcAft>
          <a:spcPts val="600"/>
        </a:spcAft>
        <a:buFont typeface="Calibri"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jdelijke aanduiding voor tekst 7"/>
          <p:cNvSpPr>
            <a:spLocks noGrp="1"/>
          </p:cNvSpPr>
          <p:nvPr>
            <p:ph type="body" sz="quarter" idx="10"/>
          </p:nvPr>
        </p:nvSpPr>
        <p:spPr/>
        <p:txBody>
          <a:bodyPr/>
          <a:lstStyle/>
          <a:p>
            <a:pPr marL="0" indent="0"/>
            <a:r>
              <a:rPr lang="nl-BE" sz="2400" smtClean="0"/>
              <a:t>De sector van de Instellingen voor Bedrijfspensioenvoorziening</a:t>
            </a:r>
            <a:endParaRPr lang="nl-NL" sz="2400" dirty="0"/>
          </a:p>
        </p:txBody>
      </p:sp>
      <p:sp>
        <p:nvSpPr>
          <p:cNvPr id="9" name="Tijdelijke aanduiding voor tekst 8"/>
          <p:cNvSpPr>
            <a:spLocks noGrp="1"/>
          </p:cNvSpPr>
          <p:nvPr>
            <p:ph type="body" sz="quarter" idx="11"/>
          </p:nvPr>
        </p:nvSpPr>
        <p:spPr>
          <a:xfrm>
            <a:off x="2627784" y="5733256"/>
            <a:ext cx="6120816" cy="630084"/>
          </a:xfrm>
        </p:spPr>
        <p:txBody>
          <a:bodyPr/>
          <a:lstStyle/>
          <a:p>
            <a:r>
              <a:rPr lang="nl-BE" smtClean="0"/>
              <a:t>Rapportering over het boekjaar 2018</a:t>
            </a:r>
          </a:p>
          <a:p>
            <a:endParaRPr lang="nl-NL"/>
          </a:p>
        </p:txBody>
      </p:sp>
      <p:sp>
        <p:nvSpPr>
          <p:cNvPr id="2" name="TextBox 1"/>
          <p:cNvSpPr txBox="1"/>
          <p:nvPr/>
        </p:nvSpPr>
        <p:spPr>
          <a:xfrm>
            <a:off x="7451720" y="320104"/>
            <a:ext cx="1296880" cy="276999"/>
          </a:xfrm>
          <a:prstGeom prst="rect">
            <a:avLst/>
          </a:prstGeom>
          <a:noFill/>
        </p:spPr>
        <p:txBody>
          <a:bodyPr wrap="square" rtlCol="0">
            <a:spAutoFit/>
          </a:bodyPr>
          <a:lstStyle/>
          <a:p>
            <a:r>
              <a:rPr lang="fr-BE" sz="1200" b="1" dirty="0" smtClean="0"/>
              <a:t>IORP_A2_2_A_02</a:t>
            </a:r>
            <a:endParaRPr lang="fr-BE" sz="12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82335"/>
            <a:ext cx="8255001" cy="4231024"/>
          </a:xfrm>
        </p:spPr>
        <p:txBody>
          <a:bodyPr/>
          <a:lstStyle/>
          <a:p>
            <a:r>
              <a:rPr lang="nl-BE" smtClean="0"/>
              <a:t>Balanstotaal: 29,2 mia €</a:t>
            </a:r>
          </a:p>
          <a:p>
            <a:pPr marL="360000" lvl="1" indent="0">
              <a:buNone/>
            </a:pPr>
            <a:r>
              <a:rPr lang="nl-BE" smtClean="0"/>
              <a:t>	</a:t>
            </a:r>
            <a:r>
              <a:rPr lang="nl-BE"/>
              <a:t>= </a:t>
            </a:r>
            <a:r>
              <a:rPr lang="nl-BE" smtClean="0"/>
              <a:t>85 % van balanstotaal sector</a:t>
            </a:r>
          </a:p>
          <a:p>
            <a:r>
              <a:rPr lang="nl-BE" smtClean="0"/>
              <a:t>Technische voorzieningen: 24,4 mia €</a:t>
            </a:r>
          </a:p>
          <a:p>
            <a:pPr marL="360000" lvl="1" indent="0">
              <a:buNone/>
            </a:pPr>
            <a:r>
              <a:rPr lang="nl-BE" smtClean="0"/>
              <a:t>	</a:t>
            </a:r>
            <a:r>
              <a:rPr lang="nl-BE"/>
              <a:t>= </a:t>
            </a:r>
            <a:r>
              <a:rPr lang="nl-BE" smtClean="0"/>
              <a:t>84 % van technische voorzieningen sector</a:t>
            </a:r>
          </a:p>
          <a:p>
            <a:r>
              <a:rPr lang="nl-BE" smtClean="0"/>
              <a:t>Aantal deelnemers: 1.473.000</a:t>
            </a:r>
          </a:p>
          <a:p>
            <a:pPr marL="360000" lvl="1" indent="0">
              <a:buClr>
                <a:srgbClr val="9DC2D7"/>
              </a:buClr>
              <a:buNone/>
            </a:pPr>
            <a:r>
              <a:rPr lang="nl-BE" smtClean="0"/>
              <a:t>	</a:t>
            </a:r>
            <a:r>
              <a:rPr lang="nl-BE"/>
              <a:t>= </a:t>
            </a:r>
            <a:r>
              <a:rPr lang="nl-BE" smtClean="0"/>
              <a:t>83 </a:t>
            </a:r>
            <a:r>
              <a:rPr lang="nl-BE"/>
              <a:t>% van aantal deelnemers </a:t>
            </a:r>
            <a:r>
              <a:rPr lang="nl-BE" smtClean="0"/>
              <a:t>sector</a:t>
            </a:r>
            <a:endParaRPr lang="nl-BE"/>
          </a:p>
          <a:p>
            <a:r>
              <a:rPr lang="nl-BE" smtClean="0"/>
              <a:t>Dekkingsgraad KTV + marge: 145 %</a:t>
            </a:r>
          </a:p>
          <a:p>
            <a:r>
              <a:rPr lang="nl-BE" smtClean="0"/>
              <a:t>Dekkingsgraad LTV + marge: 118 %</a:t>
            </a:r>
            <a:endParaRPr lang="nl-BE"/>
          </a:p>
        </p:txBody>
      </p:sp>
      <p:sp>
        <p:nvSpPr>
          <p:cNvPr id="3" name="Date Placeholder 2"/>
          <p:cNvSpPr>
            <a:spLocks noGrp="1"/>
          </p:cNvSpPr>
          <p:nvPr>
            <p:ph type="dt" sz="half" idx="10"/>
          </p:nvPr>
        </p:nvSpPr>
        <p:spPr/>
        <p:txBody>
          <a:bodyPr/>
          <a:lstStyle/>
          <a:p>
            <a:r>
              <a:rPr lang="nl-BE" dirty="0" smtClean="0"/>
              <a:t>2 december 2019</a:t>
            </a:r>
            <a:endParaRPr lang="nl-BE" dirty="0"/>
          </a:p>
        </p:txBody>
      </p:sp>
      <p:sp>
        <p:nvSpPr>
          <p:cNvPr id="4" name="Title 3"/>
          <p:cNvSpPr>
            <a:spLocks noGrp="1"/>
          </p:cNvSpPr>
          <p:nvPr>
            <p:ph type="title"/>
          </p:nvPr>
        </p:nvSpPr>
        <p:spPr/>
        <p:txBody>
          <a:bodyPr/>
          <a:lstStyle/>
          <a:p>
            <a:r>
              <a:rPr lang="nl-BE" smtClean="0"/>
              <a:t>Top 50 volgens balanstotaal</a:t>
            </a:r>
            <a:endParaRPr lang="nl-BE"/>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10</a:t>
            </a:fld>
            <a:endParaRPr lang="nl-BE"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r>
              <a:rPr lang="nl-BE" dirty="0"/>
              <a:t>2</a:t>
            </a:r>
            <a:r>
              <a:rPr lang="nl-BE" dirty="0" smtClean="0"/>
              <a:t> december 2019</a:t>
            </a:r>
            <a:endParaRPr lang="nl-BE" dirty="0"/>
          </a:p>
        </p:txBody>
      </p:sp>
      <p:sp>
        <p:nvSpPr>
          <p:cNvPr id="2" name="Title 1"/>
          <p:cNvSpPr>
            <a:spLocks noGrp="1"/>
          </p:cNvSpPr>
          <p:nvPr>
            <p:ph type="title"/>
          </p:nvPr>
        </p:nvSpPr>
        <p:spPr/>
        <p:txBody>
          <a:bodyPr/>
          <a:lstStyle/>
          <a:p>
            <a:r>
              <a:rPr lang="nl-BE" smtClean="0"/>
              <a:t>Sector - deelnemers</a:t>
            </a:r>
            <a:endParaRPr lang="nl-BE"/>
          </a:p>
        </p:txBody>
      </p:sp>
      <p:sp>
        <p:nvSpPr>
          <p:cNvPr id="12" name="Footer Placeholder 11"/>
          <p:cNvSpPr>
            <a:spLocks noGrp="1"/>
          </p:cNvSpPr>
          <p:nvPr>
            <p:ph type="ftr" sz="quarter" idx="11"/>
          </p:nvPr>
        </p:nvSpPr>
        <p:spPr/>
        <p:txBody>
          <a:bodyPr/>
          <a:lstStyle/>
          <a:p>
            <a:r>
              <a:rPr lang="nl-BE" smtClean="0"/>
              <a:t>Rapportering over het boekjaar 2018</a:t>
            </a:r>
            <a:endParaRPr lang="nl-BE" dirty="0"/>
          </a:p>
        </p:txBody>
      </p:sp>
      <p:sp>
        <p:nvSpPr>
          <p:cNvPr id="11" name="Slide Number Placeholder 10"/>
          <p:cNvSpPr>
            <a:spLocks noGrp="1"/>
          </p:cNvSpPr>
          <p:nvPr>
            <p:ph type="sldNum" sz="quarter" idx="4"/>
          </p:nvPr>
        </p:nvSpPr>
        <p:spPr/>
        <p:txBody>
          <a:bodyPr/>
          <a:lstStyle/>
          <a:p>
            <a:fld id="{90FF19FB-2F2A-410F-BBCC-7AE0EC5BE55E}" type="slidenum">
              <a:rPr lang="nl-BE" smtClean="0"/>
              <a:pPr/>
              <a:t>11</a:t>
            </a:fld>
            <a:endParaRPr lang="nl-BE" dirty="0"/>
          </a:p>
        </p:txBody>
      </p:sp>
      <p:sp>
        <p:nvSpPr>
          <p:cNvPr id="8" name="Rectangle 7"/>
          <p:cNvSpPr/>
          <p:nvPr/>
        </p:nvSpPr>
        <p:spPr>
          <a:xfrm>
            <a:off x="683568" y="1340768"/>
            <a:ext cx="8215370" cy="369332"/>
          </a:xfrm>
          <a:prstGeom prst="rect">
            <a:avLst/>
          </a:prstGeom>
        </p:spPr>
        <p:txBody>
          <a:bodyPr wrap="square">
            <a:spAutoFit/>
          </a:bodyPr>
          <a:lstStyle/>
          <a:p>
            <a:r>
              <a:rPr lang="nl-BE" smtClean="0"/>
              <a:t>Evolutie aantal deelnemers*</a:t>
            </a:r>
            <a:endParaRPr lang="nl-BE"/>
          </a:p>
        </p:txBody>
      </p:sp>
      <p:graphicFrame>
        <p:nvGraphicFramePr>
          <p:cNvPr id="9" name="Chart 8"/>
          <p:cNvGraphicFramePr>
            <a:graphicFrameLocks/>
          </p:cNvGraphicFramePr>
          <p:nvPr>
            <p:extLst/>
          </p:nvPr>
        </p:nvGraphicFramePr>
        <p:xfrm>
          <a:off x="791370" y="1772816"/>
          <a:ext cx="7895433" cy="3240360"/>
        </p:xfrm>
        <a:graphic>
          <a:graphicData uri="http://schemas.openxmlformats.org/drawingml/2006/chart">
            <c:chart xmlns:c="http://schemas.openxmlformats.org/drawingml/2006/chart" xmlns:r="http://schemas.openxmlformats.org/officeDocument/2006/relationships" r:id="rId2"/>
          </a:graphicData>
        </a:graphic>
      </p:graphicFrame>
      <p:sp>
        <p:nvSpPr>
          <p:cNvPr id="13" name="TextBox 12"/>
          <p:cNvSpPr txBox="1"/>
          <p:nvPr/>
        </p:nvSpPr>
        <p:spPr>
          <a:xfrm>
            <a:off x="791370" y="5461522"/>
            <a:ext cx="7020990" cy="230832"/>
          </a:xfrm>
          <a:prstGeom prst="rect">
            <a:avLst/>
          </a:prstGeom>
          <a:noFill/>
        </p:spPr>
        <p:txBody>
          <a:bodyPr wrap="square" rtlCol="0">
            <a:spAutoFit/>
          </a:bodyPr>
          <a:lstStyle/>
          <a:p>
            <a:pPr marL="171450" indent="-171450">
              <a:buFont typeface="Arial" panose="020B0604020202020204" pitchFamily="34" charset="0"/>
              <a:buChar char="•"/>
            </a:pPr>
            <a:r>
              <a:rPr lang="nl-BE" sz="900" smtClean="0"/>
              <a:t>Dubbeltellingen inbegrepen: een aantal deelnemers behoort tot verschillende categorieën van deelnemers of tot verschillende instellingen.</a:t>
            </a:r>
            <a:endParaRPr lang="nl-BE" sz="1050"/>
          </a:p>
        </p:txBody>
      </p:sp>
    </p:spTree>
    <p:extLst>
      <p:ext uri="{BB962C8B-B14F-4D97-AF65-F5344CB8AC3E}">
        <p14:creationId xmlns:p14="http://schemas.microsoft.com/office/powerpoint/2010/main" val="28716398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367856" y="148262"/>
            <a:ext cx="7894636" cy="990132"/>
          </a:xfrm>
        </p:spPr>
        <p:txBody>
          <a:bodyPr/>
          <a:lstStyle/>
          <a:p>
            <a:r>
              <a:rPr lang="nl-BE"/>
              <a:t>Sector </a:t>
            </a:r>
            <a:r>
              <a:rPr lang="nl-BE" smtClean="0"/>
              <a:t>- </a:t>
            </a:r>
            <a:r>
              <a:rPr lang="nl-BE"/>
              <a:t>deelnemers</a:t>
            </a:r>
          </a:p>
        </p:txBody>
      </p:sp>
      <p:sp>
        <p:nvSpPr>
          <p:cNvPr id="11" name="Footer Placeholder 10"/>
          <p:cNvSpPr>
            <a:spLocks noGrp="1"/>
          </p:cNvSpPr>
          <p:nvPr>
            <p:ph type="ftr" sz="quarter" idx="11"/>
          </p:nvPr>
        </p:nvSpPr>
        <p:spPr/>
        <p:txBody>
          <a:bodyPr/>
          <a:lstStyle/>
          <a:p>
            <a:r>
              <a:rPr lang="nl-BE" smtClean="0"/>
              <a:t>Rapportering over het boekjaar 2018</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12</a:t>
            </a:fld>
            <a:endParaRPr lang="nl-BE" dirty="0"/>
          </a:p>
        </p:txBody>
      </p:sp>
      <p:sp>
        <p:nvSpPr>
          <p:cNvPr id="8" name="TextBox 7"/>
          <p:cNvSpPr txBox="1"/>
          <p:nvPr/>
        </p:nvSpPr>
        <p:spPr>
          <a:xfrm>
            <a:off x="323528" y="1196752"/>
            <a:ext cx="3384376" cy="369332"/>
          </a:xfrm>
          <a:prstGeom prst="rect">
            <a:avLst/>
          </a:prstGeom>
          <a:noFill/>
        </p:spPr>
        <p:txBody>
          <a:bodyPr wrap="square" rtlCol="0">
            <a:spAutoFit/>
          </a:bodyPr>
          <a:lstStyle/>
          <a:p>
            <a:r>
              <a:rPr lang="nl-BE" smtClean="0"/>
              <a:t>Categorieën van deelnemers*</a:t>
            </a:r>
            <a:endParaRPr lang="nl-BE"/>
          </a:p>
        </p:txBody>
      </p:sp>
      <p:graphicFrame>
        <p:nvGraphicFramePr>
          <p:cNvPr id="10" name="Table 9"/>
          <p:cNvGraphicFramePr>
            <a:graphicFrameLocks noGrp="1"/>
          </p:cNvGraphicFramePr>
          <p:nvPr>
            <p:extLst>
              <p:ext uri="{D42A27DB-BD31-4B8C-83A1-F6EECF244321}">
                <p14:modId xmlns:p14="http://schemas.microsoft.com/office/powerpoint/2010/main" val="513977462"/>
              </p:ext>
            </p:extLst>
          </p:nvPr>
        </p:nvGraphicFramePr>
        <p:xfrm>
          <a:off x="167892" y="2132856"/>
          <a:ext cx="8544308" cy="2754347"/>
        </p:xfrm>
        <a:graphic>
          <a:graphicData uri="http://schemas.openxmlformats.org/drawingml/2006/table">
            <a:tbl>
              <a:tblPr>
                <a:tableStyleId>{775DCB02-9BB8-47FD-8907-85C794F793BA}</a:tableStyleId>
              </a:tblPr>
              <a:tblGrid>
                <a:gridCol w="3116060">
                  <a:extLst>
                    <a:ext uri="{9D8B030D-6E8A-4147-A177-3AD203B41FA5}">
                      <a16:colId xmlns:a16="http://schemas.microsoft.com/office/drawing/2014/main" val="20000"/>
                    </a:ext>
                  </a:extLst>
                </a:gridCol>
                <a:gridCol w="942065">
                  <a:extLst>
                    <a:ext uri="{9D8B030D-6E8A-4147-A177-3AD203B41FA5}">
                      <a16:colId xmlns:a16="http://schemas.microsoft.com/office/drawing/2014/main" val="20001"/>
                    </a:ext>
                  </a:extLst>
                </a:gridCol>
                <a:gridCol w="869598">
                  <a:extLst>
                    <a:ext uri="{9D8B030D-6E8A-4147-A177-3AD203B41FA5}">
                      <a16:colId xmlns:a16="http://schemas.microsoft.com/office/drawing/2014/main" val="20002"/>
                    </a:ext>
                  </a:extLst>
                </a:gridCol>
                <a:gridCol w="869598">
                  <a:extLst>
                    <a:ext uri="{9D8B030D-6E8A-4147-A177-3AD203B41FA5}">
                      <a16:colId xmlns:a16="http://schemas.microsoft.com/office/drawing/2014/main" val="20003"/>
                    </a:ext>
                  </a:extLst>
                </a:gridCol>
                <a:gridCol w="942065">
                  <a:extLst>
                    <a:ext uri="{9D8B030D-6E8A-4147-A177-3AD203B41FA5}">
                      <a16:colId xmlns:a16="http://schemas.microsoft.com/office/drawing/2014/main" val="20004"/>
                    </a:ext>
                  </a:extLst>
                </a:gridCol>
                <a:gridCol w="869598">
                  <a:extLst>
                    <a:ext uri="{9D8B030D-6E8A-4147-A177-3AD203B41FA5}">
                      <a16:colId xmlns:a16="http://schemas.microsoft.com/office/drawing/2014/main" val="20005"/>
                    </a:ext>
                  </a:extLst>
                </a:gridCol>
                <a:gridCol w="935324">
                  <a:extLst>
                    <a:ext uri="{9D8B030D-6E8A-4147-A177-3AD203B41FA5}">
                      <a16:colId xmlns:a16="http://schemas.microsoft.com/office/drawing/2014/main" val="20006"/>
                    </a:ext>
                  </a:extLst>
                </a:gridCol>
              </a:tblGrid>
              <a:tr h="378347">
                <a:tc>
                  <a:txBody>
                    <a:bodyPr/>
                    <a:lstStyle/>
                    <a:p>
                      <a:pPr algn="ctr" fontAlgn="ctr"/>
                      <a:r>
                        <a:rPr lang="nl-BE" sz="1200" b="1" u="none" strike="noStrike">
                          <a:latin typeface="+mn-lt"/>
                          <a:cs typeface="Arial" pitchFamily="34" charset="0"/>
                        </a:rPr>
                        <a:t>Omschrijving</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2013</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2014</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2015</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2016</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mn-lt"/>
                        </a:rPr>
                        <a:t>2017</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2018</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594000">
                <a:tc>
                  <a:txBody>
                    <a:bodyPr/>
                    <a:lstStyle/>
                    <a:p>
                      <a:pPr marL="268288" indent="-179388" algn="l" fontAlgn="t"/>
                      <a:r>
                        <a:rPr lang="nl-BE" sz="1200" b="1" u="none" strike="noStrike" smtClean="0">
                          <a:latin typeface="+mn-lt"/>
                          <a:cs typeface="Arial" pitchFamily="34" charset="0"/>
                        </a:rPr>
                        <a:t>1.	Actieve </a:t>
                      </a:r>
                      <a:r>
                        <a:rPr lang="nl-BE" sz="1200" b="1" u="none" strike="noStrike">
                          <a:latin typeface="+mn-lt"/>
                          <a:cs typeface="Arial" pitchFamily="34" charset="0"/>
                        </a:rPr>
                        <a:t>deelnemers</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1.002.011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940.179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938.417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963.672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mn-lt"/>
                        </a:rPr>
                        <a:t>974.842</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Calibri" panose="020F0502020204030204" pitchFamily="34" charset="0"/>
                        </a:rPr>
                        <a:t>978.786</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94000">
                <a:tc>
                  <a:txBody>
                    <a:bodyPr/>
                    <a:lstStyle/>
                    <a:p>
                      <a:pPr marL="268288" indent="-179388" algn="l" fontAlgn="t">
                        <a:tabLst/>
                      </a:pPr>
                      <a:r>
                        <a:rPr lang="nl-BE" sz="1200" b="1" u="none" strike="noStrike" smtClean="0">
                          <a:latin typeface="+mn-lt"/>
                          <a:cs typeface="Arial" pitchFamily="34" charset="0"/>
                        </a:rPr>
                        <a:t>2.	Uitgetreden </a:t>
                      </a:r>
                      <a:r>
                        <a:rPr lang="nl-BE" sz="1200" b="1" u="none" strike="noStrike">
                          <a:latin typeface="+mn-lt"/>
                          <a:cs typeface="Arial" pitchFamily="34" charset="0"/>
                        </a:rPr>
                        <a:t>deelnemers met uitgestelde rechten</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438.596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502.574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539.269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672.274</a:t>
                      </a:r>
                      <a:r>
                        <a:rPr lang="nl-BE" sz="1200" b="0" i="0" u="none" strike="noStrike" baseline="30000" smtClean="0">
                          <a:solidFill>
                            <a:srgbClr val="002244"/>
                          </a:solidFill>
                          <a:effectLst/>
                          <a:latin typeface="+mn-lt"/>
                        </a:rPr>
                        <a:t>1</a:t>
                      </a:r>
                      <a:r>
                        <a:rPr lang="nl-BE" sz="1200" b="0" i="0" u="none" strike="noStrike" smtClean="0">
                          <a:solidFill>
                            <a:srgbClr val="002244"/>
                          </a:solidFill>
                          <a:effectLst/>
                          <a:latin typeface="+mn-lt"/>
                        </a:rPr>
                        <a:t>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mn-lt"/>
                        </a:rPr>
                        <a:t>717.195</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Calibri" panose="020F0502020204030204" pitchFamily="34" charset="0"/>
                        </a:rPr>
                        <a:t>767.632</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94000">
                <a:tc>
                  <a:txBody>
                    <a:bodyPr/>
                    <a:lstStyle/>
                    <a:p>
                      <a:pPr marL="268288" indent="-179388" algn="l" fontAlgn="t"/>
                      <a:r>
                        <a:rPr lang="nl-BE" sz="1200" b="1" u="none" strike="noStrike" smtClean="0">
                          <a:latin typeface="+mn-lt"/>
                          <a:cs typeface="Arial" pitchFamily="34" charset="0"/>
                        </a:rPr>
                        <a:t>3.	Rentegenieters </a:t>
                      </a:r>
                      <a:r>
                        <a:rPr lang="nl-BE" sz="1200" b="1" u="none" strike="noStrike">
                          <a:latin typeface="+mn-lt"/>
                          <a:cs typeface="Arial" pitchFamily="34" charset="0"/>
                        </a:rPr>
                        <a:t>(pensioen-, overlevings-, wezen-, en invaliditeitsrenten)</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37.106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34.594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35.593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38.474</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mn-lt"/>
                        </a:rPr>
                        <a:t>42.278</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Calibri" panose="020F0502020204030204" pitchFamily="34" charset="0"/>
                        </a:rPr>
                        <a:t>42.455</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94000">
                <a:tc>
                  <a:txBody>
                    <a:bodyPr/>
                    <a:lstStyle/>
                    <a:p>
                      <a:pPr marL="268288" indent="-179388" algn="l" defTabSz="914400" rtl="0" eaLnBrk="1" fontAlgn="t" latinLnBrk="0" hangingPunct="1"/>
                      <a:r>
                        <a:rPr lang="nl-BE" sz="1200" b="1" u="none" strike="noStrike" kern="1200" smtClean="0">
                          <a:solidFill>
                            <a:schemeClr val="dk1"/>
                          </a:solidFill>
                          <a:latin typeface="+mn-lt"/>
                          <a:ea typeface="+mn-ea"/>
                          <a:cs typeface="Arial" pitchFamily="34" charset="0"/>
                        </a:rPr>
                        <a:t>Totaal</a:t>
                      </a:r>
                      <a:endParaRPr lang="nl-BE" sz="1200" b="1" u="none" strike="noStrike" kern="1200">
                        <a:solidFill>
                          <a:schemeClr val="dk1"/>
                        </a:solidFill>
                        <a:latin typeface="+mn-lt"/>
                        <a:ea typeface="+mn-ea"/>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1.477.713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1.477.347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1.513.279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1.674.420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1.734.315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1.788.873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39674364"/>
                  </a:ext>
                </a:extLst>
              </a:tr>
            </a:tbl>
          </a:graphicData>
        </a:graphic>
      </p:graphicFrame>
      <p:sp>
        <p:nvSpPr>
          <p:cNvPr id="12" name="TextBox 11"/>
          <p:cNvSpPr txBox="1"/>
          <p:nvPr/>
        </p:nvSpPr>
        <p:spPr>
          <a:xfrm>
            <a:off x="367856" y="5577140"/>
            <a:ext cx="8568952" cy="369332"/>
          </a:xfrm>
          <a:prstGeom prst="rect">
            <a:avLst/>
          </a:prstGeom>
          <a:noFill/>
        </p:spPr>
        <p:txBody>
          <a:bodyPr wrap="square" rtlCol="0">
            <a:spAutoFit/>
          </a:bodyPr>
          <a:lstStyle/>
          <a:p>
            <a:pPr marL="171450" indent="-171450">
              <a:buFont typeface="Arial" panose="020B0604020202020204" pitchFamily="34" charset="0"/>
              <a:buChar char="•"/>
            </a:pPr>
            <a:r>
              <a:rPr lang="nl-BE" sz="900" smtClean="0"/>
              <a:t>Dubbeltellingen inbegrepen: een aantal deelnemers behoort tot verschillende categorieën van deelnemers of tot verschillende instellingen.</a:t>
            </a:r>
            <a:endParaRPr lang="nl-BE" sz="1050"/>
          </a:p>
          <a:p>
            <a:pPr marL="180975" indent="-180975"/>
            <a:r>
              <a:rPr lang="nl-BE" sz="900" baseline="30000" smtClean="0"/>
              <a:t>1</a:t>
            </a:r>
            <a:r>
              <a:rPr lang="nl-BE" sz="900" smtClean="0"/>
              <a:t>	Een honderdduizendtal slapers zonder rechten werden voor de eerste maal meegeteld.</a:t>
            </a:r>
            <a:endParaRPr lang="nl-BE" sz="900"/>
          </a:p>
        </p:txBody>
      </p:sp>
    </p:spTree>
    <p:extLst>
      <p:ext uri="{BB962C8B-B14F-4D97-AF65-F5344CB8AC3E}">
        <p14:creationId xmlns:p14="http://schemas.microsoft.com/office/powerpoint/2010/main" val="34720340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395536" y="228709"/>
            <a:ext cx="7894636" cy="990132"/>
          </a:xfrm>
        </p:spPr>
        <p:txBody>
          <a:bodyPr/>
          <a:lstStyle/>
          <a:p>
            <a:r>
              <a:rPr lang="nl-BE"/>
              <a:t>Sector - deelnemers</a:t>
            </a:r>
          </a:p>
        </p:txBody>
      </p:sp>
      <p:sp>
        <p:nvSpPr>
          <p:cNvPr id="12" name="Footer Placeholder 11"/>
          <p:cNvSpPr>
            <a:spLocks noGrp="1"/>
          </p:cNvSpPr>
          <p:nvPr>
            <p:ph type="ftr" sz="quarter" idx="11"/>
          </p:nvPr>
        </p:nvSpPr>
        <p:spPr/>
        <p:txBody>
          <a:bodyPr/>
          <a:lstStyle/>
          <a:p>
            <a:r>
              <a:rPr lang="nl-BE" smtClean="0"/>
              <a:t>Rapportering over het boekjaar 2018</a:t>
            </a:r>
            <a:endParaRPr lang="nl-BE" dirty="0"/>
          </a:p>
        </p:txBody>
      </p:sp>
      <p:sp>
        <p:nvSpPr>
          <p:cNvPr id="11" name="Slide Number Placeholder 10"/>
          <p:cNvSpPr>
            <a:spLocks noGrp="1"/>
          </p:cNvSpPr>
          <p:nvPr>
            <p:ph type="sldNum" sz="quarter" idx="4"/>
          </p:nvPr>
        </p:nvSpPr>
        <p:spPr/>
        <p:txBody>
          <a:bodyPr/>
          <a:lstStyle/>
          <a:p>
            <a:fld id="{90FF19FB-2F2A-410F-BBCC-7AE0EC5BE55E}" type="slidenum">
              <a:rPr lang="nl-BE" smtClean="0"/>
              <a:pPr/>
              <a:t>13</a:t>
            </a:fld>
            <a:endParaRPr lang="nl-BE" dirty="0"/>
          </a:p>
        </p:txBody>
      </p:sp>
      <p:sp>
        <p:nvSpPr>
          <p:cNvPr id="8" name="TextBox 7"/>
          <p:cNvSpPr txBox="1"/>
          <p:nvPr/>
        </p:nvSpPr>
        <p:spPr>
          <a:xfrm>
            <a:off x="323528" y="1412776"/>
            <a:ext cx="2952328" cy="369332"/>
          </a:xfrm>
          <a:prstGeom prst="rect">
            <a:avLst/>
          </a:prstGeom>
          <a:noFill/>
        </p:spPr>
        <p:txBody>
          <a:bodyPr wrap="square" rtlCol="0">
            <a:spAutoFit/>
          </a:bodyPr>
          <a:lstStyle/>
          <a:p>
            <a:r>
              <a:rPr lang="nl-BE" smtClean="0">
                <a:latin typeface="Calibri" panose="020F0502020204030204" pitchFamily="34" charset="0"/>
              </a:rPr>
              <a:t>Heterogene sector</a:t>
            </a:r>
            <a:endParaRPr lang="nl-BE">
              <a:latin typeface="Calibri" panose="020F0502020204030204" pitchFamily="34" charset="0"/>
            </a:endParaRPr>
          </a:p>
        </p:txBody>
      </p:sp>
      <p:graphicFrame>
        <p:nvGraphicFramePr>
          <p:cNvPr id="10" name="Table 9"/>
          <p:cNvGraphicFramePr>
            <a:graphicFrameLocks noGrp="1"/>
          </p:cNvGraphicFramePr>
          <p:nvPr>
            <p:extLst>
              <p:ext uri="{D42A27DB-BD31-4B8C-83A1-F6EECF244321}">
                <p14:modId xmlns:p14="http://schemas.microsoft.com/office/powerpoint/2010/main" val="3404435742"/>
              </p:ext>
            </p:extLst>
          </p:nvPr>
        </p:nvGraphicFramePr>
        <p:xfrm>
          <a:off x="395536" y="2132856"/>
          <a:ext cx="8352929" cy="2357785"/>
        </p:xfrm>
        <a:graphic>
          <a:graphicData uri="http://schemas.openxmlformats.org/drawingml/2006/table">
            <a:tbl>
              <a:tblPr>
                <a:tableStyleId>{775DCB02-9BB8-47FD-8907-85C794F793BA}</a:tableStyleId>
              </a:tblPr>
              <a:tblGrid>
                <a:gridCol w="2592288">
                  <a:extLst>
                    <a:ext uri="{9D8B030D-6E8A-4147-A177-3AD203B41FA5}">
                      <a16:colId xmlns:a16="http://schemas.microsoft.com/office/drawing/2014/main" val="20000"/>
                    </a:ext>
                  </a:extLst>
                </a:gridCol>
                <a:gridCol w="1584176">
                  <a:extLst>
                    <a:ext uri="{9D8B030D-6E8A-4147-A177-3AD203B41FA5}">
                      <a16:colId xmlns:a16="http://schemas.microsoft.com/office/drawing/2014/main" val="20001"/>
                    </a:ext>
                  </a:extLst>
                </a:gridCol>
                <a:gridCol w="1368152">
                  <a:extLst>
                    <a:ext uri="{9D8B030D-6E8A-4147-A177-3AD203B41FA5}">
                      <a16:colId xmlns:a16="http://schemas.microsoft.com/office/drawing/2014/main" val="20002"/>
                    </a:ext>
                  </a:extLst>
                </a:gridCol>
                <a:gridCol w="1512168">
                  <a:extLst>
                    <a:ext uri="{9D8B030D-6E8A-4147-A177-3AD203B41FA5}">
                      <a16:colId xmlns:a16="http://schemas.microsoft.com/office/drawing/2014/main" val="20003"/>
                    </a:ext>
                  </a:extLst>
                </a:gridCol>
                <a:gridCol w="1296145">
                  <a:extLst>
                    <a:ext uri="{9D8B030D-6E8A-4147-A177-3AD203B41FA5}">
                      <a16:colId xmlns:a16="http://schemas.microsoft.com/office/drawing/2014/main" val="20004"/>
                    </a:ext>
                  </a:extLst>
                </a:gridCol>
              </a:tblGrid>
              <a:tr h="473035">
                <a:tc>
                  <a:txBody>
                    <a:bodyPr/>
                    <a:lstStyle/>
                    <a:p>
                      <a:pPr marL="0" algn="ctr" defTabSz="914400" rtl="0" eaLnBrk="1" fontAlgn="ctr" latinLnBrk="0" hangingPunct="1"/>
                      <a:r>
                        <a:rPr lang="nl-BE" sz="1200" b="1" u="none" strike="noStrike" kern="1200">
                          <a:solidFill>
                            <a:srgbClr val="002244"/>
                          </a:solidFill>
                          <a:latin typeface="Calibri" panose="020F0502020204030204" pitchFamily="34" charset="0"/>
                          <a:cs typeface="Arial" pitchFamily="34" charset="0"/>
                        </a:rPr>
                        <a:t>Aantal </a:t>
                      </a:r>
                      <a:r>
                        <a:rPr lang="nl-BE" sz="1200" b="1" u="none" strike="noStrike" kern="1200" smtClean="0">
                          <a:solidFill>
                            <a:srgbClr val="002244"/>
                          </a:solidFill>
                          <a:latin typeface="Calibri" panose="020F0502020204030204" pitchFamily="34" charset="0"/>
                          <a:cs typeface="Arial" pitchFamily="34" charset="0"/>
                        </a:rPr>
                        <a:t>deelnemers per IBP</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a:solidFill>
                            <a:srgbClr val="002244"/>
                          </a:solidFill>
                          <a:latin typeface="Calibri" panose="020F0502020204030204" pitchFamily="34" charset="0"/>
                          <a:cs typeface="Arial" pitchFamily="34" charset="0"/>
                        </a:rPr>
                        <a:t>Aantal </a:t>
                      </a:r>
                      <a:endParaRPr lang="nl-BE" sz="1200" b="1" u="none" strike="noStrike" kern="1200" smtClean="0">
                        <a:solidFill>
                          <a:srgbClr val="002244"/>
                        </a:solidFill>
                        <a:latin typeface="Calibri" panose="020F0502020204030204" pitchFamily="34" charset="0"/>
                        <a:cs typeface="Arial" pitchFamily="34" charset="0"/>
                      </a:endParaRP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instellingen</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 </a:t>
                      </a: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instellingen</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a:solidFill>
                            <a:srgbClr val="002244"/>
                          </a:solidFill>
                          <a:latin typeface="Calibri" panose="020F0502020204030204" pitchFamily="34" charset="0"/>
                          <a:cs typeface="Arial" pitchFamily="34" charset="0"/>
                        </a:rPr>
                        <a:t>aantal </a:t>
                      </a:r>
                      <a:endParaRPr lang="nl-BE" sz="1200" b="1" u="none" strike="noStrike" kern="1200" smtClean="0">
                        <a:solidFill>
                          <a:srgbClr val="002244"/>
                        </a:solidFill>
                        <a:latin typeface="Calibri" panose="020F0502020204030204" pitchFamily="34" charset="0"/>
                        <a:cs typeface="Arial" pitchFamily="34" charset="0"/>
                      </a:endParaRP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deelnemers</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 </a:t>
                      </a: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deelnemers</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14125">
                <a:tc>
                  <a:txBody>
                    <a:bodyPr/>
                    <a:lstStyle/>
                    <a:p>
                      <a:pPr marL="180000" algn="l" fontAlgn="b"/>
                      <a:r>
                        <a:rPr lang="nl-BE" sz="1200" b="1" i="0" u="none" strike="noStrike">
                          <a:solidFill>
                            <a:srgbClr val="002244"/>
                          </a:solidFill>
                          <a:effectLst/>
                          <a:latin typeface="Calibri" panose="020F0502020204030204" pitchFamily="34" charset="0"/>
                        </a:rPr>
                        <a:t>Groter dan 100.000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1.289.101</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14125">
                <a:tc>
                  <a:txBody>
                    <a:bodyPr/>
                    <a:lstStyle/>
                    <a:p>
                      <a:pPr marL="180000" algn="l" fontAlgn="b"/>
                      <a:r>
                        <a:rPr lang="nl-BE" sz="1200" b="1" i="0" u="none" strike="noStrike">
                          <a:solidFill>
                            <a:srgbClr val="002244"/>
                          </a:solidFill>
                          <a:effectLst/>
                          <a:latin typeface="Calibri" panose="020F0502020204030204" pitchFamily="34" charset="0"/>
                        </a:rPr>
                        <a:t>Tussen 10.000 en 100.000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188.183</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14125">
                <a:tc>
                  <a:txBody>
                    <a:bodyPr/>
                    <a:lstStyle/>
                    <a:p>
                      <a:pPr marL="180000" algn="l" fontAlgn="b"/>
                      <a:r>
                        <a:rPr lang="nl-BE" sz="1200" b="1" i="0" u="none" strike="noStrike">
                          <a:solidFill>
                            <a:srgbClr val="002244"/>
                          </a:solidFill>
                          <a:effectLst/>
                          <a:latin typeface="Calibri" panose="020F0502020204030204" pitchFamily="34" charset="0"/>
                        </a:rPr>
                        <a:t>Tussen 1.000 en 10.000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278.835</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14125">
                <a:tc>
                  <a:txBody>
                    <a:bodyPr/>
                    <a:lstStyle/>
                    <a:p>
                      <a:pPr marL="180000" algn="l" fontAlgn="b"/>
                      <a:r>
                        <a:rPr lang="nl-BE" sz="1200" b="1" i="0" u="none" strike="noStrike">
                          <a:solidFill>
                            <a:srgbClr val="002244"/>
                          </a:solidFill>
                          <a:effectLst/>
                          <a:latin typeface="Calibri" panose="020F0502020204030204" pitchFamily="34" charset="0"/>
                        </a:rPr>
                        <a:t>Tussen 100 en 1.000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31.925</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14125">
                <a:tc>
                  <a:txBody>
                    <a:bodyPr/>
                    <a:lstStyle/>
                    <a:p>
                      <a:pPr marL="180000" algn="l" fontAlgn="b"/>
                      <a:r>
                        <a:rPr lang="nl-BE" sz="1200" b="1" i="0" u="none" strike="noStrike">
                          <a:solidFill>
                            <a:srgbClr val="002244"/>
                          </a:solidFill>
                          <a:effectLst/>
                          <a:latin typeface="Calibri" panose="020F0502020204030204" pitchFamily="34" charset="0"/>
                        </a:rPr>
                        <a:t>Tussen 0 en 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829</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0,05%</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14125">
                <a:tc>
                  <a:txBody>
                    <a:bodyPr/>
                    <a:lstStyle/>
                    <a:p>
                      <a:pPr marL="180000" algn="l" fontAlgn="b"/>
                      <a:r>
                        <a:rPr lang="nl-BE" sz="1200" b="1" i="0" u="none" strike="noStrike">
                          <a:solidFill>
                            <a:srgbClr val="002244"/>
                          </a:solidFill>
                          <a:effectLst/>
                          <a:latin typeface="Calibri" panose="020F0502020204030204" pitchFamily="34" charset="0"/>
                        </a:rPr>
                        <a:t>Totaal</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1.788.873</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9" name="TextBox 8"/>
          <p:cNvSpPr txBox="1"/>
          <p:nvPr/>
        </p:nvSpPr>
        <p:spPr>
          <a:xfrm>
            <a:off x="467544" y="4797152"/>
            <a:ext cx="8280920" cy="584775"/>
          </a:xfrm>
          <a:prstGeom prst="rect">
            <a:avLst/>
          </a:prstGeom>
          <a:noFill/>
        </p:spPr>
        <p:txBody>
          <a:bodyPr wrap="square" rtlCol="0">
            <a:spAutoFit/>
          </a:bodyPr>
          <a:lstStyle/>
          <a:p>
            <a:r>
              <a:rPr lang="nl-BE" sz="1600" smtClean="0"/>
              <a:t>83 % van de deelnemers zit in 8 % van het aantal IBP's (vnl. sectorfondsen) en 52 % van de IBP's is goed voor 2,05 % van de deelnemers.</a:t>
            </a:r>
            <a:endParaRPr lang="nl-BE" sz="1600"/>
          </a:p>
        </p:txBody>
      </p:sp>
    </p:spTree>
    <p:extLst>
      <p:ext uri="{BB962C8B-B14F-4D97-AF65-F5344CB8AC3E}">
        <p14:creationId xmlns:p14="http://schemas.microsoft.com/office/powerpoint/2010/main" val="25325875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a:t>Sector </a:t>
            </a:r>
            <a:r>
              <a:rPr lang="nl-BE" smtClean="0"/>
              <a:t>- </a:t>
            </a:r>
            <a:r>
              <a:rPr lang="nl-BE"/>
              <a:t>deelnemers</a:t>
            </a:r>
          </a:p>
        </p:txBody>
      </p:sp>
      <p:sp>
        <p:nvSpPr>
          <p:cNvPr id="11" name="Footer Placeholder 10"/>
          <p:cNvSpPr>
            <a:spLocks noGrp="1"/>
          </p:cNvSpPr>
          <p:nvPr>
            <p:ph type="ftr" sz="quarter" idx="11"/>
          </p:nvPr>
        </p:nvSpPr>
        <p:spPr/>
        <p:txBody>
          <a:bodyPr/>
          <a:lstStyle/>
          <a:p>
            <a:r>
              <a:rPr lang="nl-BE" smtClean="0"/>
              <a:t>Rapportering over het boekjaar 2018</a:t>
            </a:r>
            <a:endParaRPr lang="nl-BE" dirty="0"/>
          </a:p>
        </p:txBody>
      </p:sp>
      <p:sp>
        <p:nvSpPr>
          <p:cNvPr id="10" name="Slide Number Placeholder 9"/>
          <p:cNvSpPr>
            <a:spLocks noGrp="1"/>
          </p:cNvSpPr>
          <p:nvPr>
            <p:ph type="sldNum" sz="quarter" idx="4"/>
          </p:nvPr>
        </p:nvSpPr>
        <p:spPr/>
        <p:txBody>
          <a:bodyPr/>
          <a:lstStyle/>
          <a:p>
            <a:fld id="{90FF19FB-2F2A-410F-BBCC-7AE0EC5BE55E}" type="slidenum">
              <a:rPr lang="nl-BE" smtClean="0"/>
              <a:pPr/>
              <a:t>14</a:t>
            </a:fld>
            <a:endParaRPr lang="nl-BE" dirty="0"/>
          </a:p>
        </p:txBody>
      </p:sp>
      <p:sp>
        <p:nvSpPr>
          <p:cNvPr id="7" name="TextBox 6"/>
          <p:cNvSpPr txBox="1"/>
          <p:nvPr/>
        </p:nvSpPr>
        <p:spPr>
          <a:xfrm>
            <a:off x="683568" y="1536378"/>
            <a:ext cx="7704856" cy="369332"/>
          </a:xfrm>
          <a:prstGeom prst="rect">
            <a:avLst/>
          </a:prstGeom>
          <a:noFill/>
        </p:spPr>
        <p:txBody>
          <a:bodyPr wrap="square" rtlCol="0">
            <a:spAutoFit/>
          </a:bodyPr>
          <a:lstStyle/>
          <a:p>
            <a:r>
              <a:rPr lang="nl-BE" smtClean="0"/>
              <a:t>Aantal deelnemers* volgens aard en type van regeling</a:t>
            </a:r>
            <a:endParaRPr lang="nl-BE"/>
          </a:p>
        </p:txBody>
      </p:sp>
      <p:graphicFrame>
        <p:nvGraphicFramePr>
          <p:cNvPr id="8" name="Table 7"/>
          <p:cNvGraphicFramePr>
            <a:graphicFrameLocks noGrp="1"/>
          </p:cNvGraphicFramePr>
          <p:nvPr>
            <p:extLst>
              <p:ext uri="{D42A27DB-BD31-4B8C-83A1-F6EECF244321}">
                <p14:modId xmlns:p14="http://schemas.microsoft.com/office/powerpoint/2010/main" val="1986630543"/>
              </p:ext>
            </p:extLst>
          </p:nvPr>
        </p:nvGraphicFramePr>
        <p:xfrm>
          <a:off x="755576" y="2348880"/>
          <a:ext cx="7770316" cy="2093760"/>
        </p:xfrm>
        <a:graphic>
          <a:graphicData uri="http://schemas.openxmlformats.org/drawingml/2006/table">
            <a:tbl>
              <a:tblPr>
                <a:tableStyleId>{775DCB02-9BB8-47FD-8907-85C794F793BA}</a:tableStyleId>
              </a:tblPr>
              <a:tblGrid>
                <a:gridCol w="2853439">
                  <a:extLst>
                    <a:ext uri="{9D8B030D-6E8A-4147-A177-3AD203B41FA5}">
                      <a16:colId xmlns:a16="http://schemas.microsoft.com/office/drawing/2014/main" val="20000"/>
                    </a:ext>
                  </a:extLst>
                </a:gridCol>
                <a:gridCol w="778211">
                  <a:extLst>
                    <a:ext uri="{9D8B030D-6E8A-4147-A177-3AD203B41FA5}">
                      <a16:colId xmlns:a16="http://schemas.microsoft.com/office/drawing/2014/main" val="20001"/>
                    </a:ext>
                  </a:extLst>
                </a:gridCol>
                <a:gridCol w="778211">
                  <a:extLst>
                    <a:ext uri="{9D8B030D-6E8A-4147-A177-3AD203B41FA5}">
                      <a16:colId xmlns:a16="http://schemas.microsoft.com/office/drawing/2014/main" val="20002"/>
                    </a:ext>
                  </a:extLst>
                </a:gridCol>
                <a:gridCol w="778211">
                  <a:extLst>
                    <a:ext uri="{9D8B030D-6E8A-4147-A177-3AD203B41FA5}">
                      <a16:colId xmlns:a16="http://schemas.microsoft.com/office/drawing/2014/main" val="20003"/>
                    </a:ext>
                  </a:extLst>
                </a:gridCol>
                <a:gridCol w="1037614">
                  <a:extLst>
                    <a:ext uri="{9D8B030D-6E8A-4147-A177-3AD203B41FA5}">
                      <a16:colId xmlns:a16="http://schemas.microsoft.com/office/drawing/2014/main" val="20004"/>
                    </a:ext>
                  </a:extLst>
                </a:gridCol>
                <a:gridCol w="772315">
                  <a:extLst>
                    <a:ext uri="{9D8B030D-6E8A-4147-A177-3AD203B41FA5}">
                      <a16:colId xmlns:a16="http://schemas.microsoft.com/office/drawing/2014/main" val="20005"/>
                    </a:ext>
                  </a:extLst>
                </a:gridCol>
                <a:gridCol w="772315">
                  <a:extLst>
                    <a:ext uri="{9D8B030D-6E8A-4147-A177-3AD203B41FA5}">
                      <a16:colId xmlns:a16="http://schemas.microsoft.com/office/drawing/2014/main" val="20006"/>
                    </a:ext>
                  </a:extLst>
                </a:gridCol>
              </a:tblGrid>
              <a:tr h="288000">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chemeClr val="dk1"/>
                          </a:solidFill>
                          <a:latin typeface="+mn-lt"/>
                          <a:ea typeface="+mn-ea"/>
                          <a:cs typeface="Arial"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DB</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DC</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DC+tarief</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Cash Balance</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chemeClr val="dk1"/>
                          </a:solidFill>
                          <a:latin typeface="+mn-lt"/>
                          <a:ea typeface="+mn-ea"/>
                          <a:cs typeface="Arial" pitchFamily="34" charset="0"/>
                        </a:rPr>
                        <a:t>Totaal</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Totaal aantal</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Ondernemingsregeling</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5,35%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4,52%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0,74%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10,61%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222.193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Multi-werkgeversregeling</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6,95%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4,05%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0,84%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12,04%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252.144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Sectorregeling</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41,01%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19,91%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75,57%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1.582.294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Individuele pensioentoezegging</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3.290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Zelfstandigen (WAPZ)</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33.766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Totaal</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13,73%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49,80%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21,67%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14,80%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2.093.687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9" name="TextBox 8"/>
          <p:cNvSpPr txBox="1"/>
          <p:nvPr/>
        </p:nvSpPr>
        <p:spPr>
          <a:xfrm>
            <a:off x="755576" y="5157192"/>
            <a:ext cx="7992888" cy="461665"/>
          </a:xfrm>
          <a:prstGeom prst="rect">
            <a:avLst/>
          </a:prstGeom>
          <a:noFill/>
        </p:spPr>
        <p:txBody>
          <a:bodyPr wrap="square" rtlCol="0">
            <a:spAutoFit/>
          </a:bodyPr>
          <a:lstStyle/>
          <a:p>
            <a:pPr marL="180975" indent="-180975"/>
            <a:r>
              <a:rPr lang="nl-BE" sz="1200" smtClean="0"/>
              <a:t>*	Een aantal deelnemers is aangesloten bij meerdere regelingen (eventueel van een verschillend type) waardoor het totaal op deze slide afwijkt van het totaal aantal deelnemers op slides 6, 11, 12 en 13.</a:t>
            </a:r>
            <a:endParaRPr lang="nl-BE" sz="120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mtClean="0"/>
              <a:t>Sector – type van de toezegging</a:t>
            </a:r>
            <a:endParaRPr lang="nl-BE"/>
          </a:p>
        </p:txBody>
      </p:sp>
      <p:sp>
        <p:nvSpPr>
          <p:cNvPr id="12" name="Footer Placeholder 11"/>
          <p:cNvSpPr>
            <a:spLocks noGrp="1"/>
          </p:cNvSpPr>
          <p:nvPr>
            <p:ph type="ftr" sz="quarter" idx="11"/>
          </p:nvPr>
        </p:nvSpPr>
        <p:spPr/>
        <p:txBody>
          <a:bodyPr/>
          <a:lstStyle/>
          <a:p>
            <a:r>
              <a:rPr lang="nl-BE" smtClean="0"/>
              <a:t>Rapportering over het boekjaar 2018</a:t>
            </a:r>
            <a:endParaRPr lang="nl-BE" dirty="0"/>
          </a:p>
        </p:txBody>
      </p:sp>
      <p:sp>
        <p:nvSpPr>
          <p:cNvPr id="11" name="Slide Number Placeholder 10"/>
          <p:cNvSpPr>
            <a:spLocks noGrp="1"/>
          </p:cNvSpPr>
          <p:nvPr>
            <p:ph type="sldNum" sz="quarter" idx="4"/>
          </p:nvPr>
        </p:nvSpPr>
        <p:spPr/>
        <p:txBody>
          <a:bodyPr/>
          <a:lstStyle/>
          <a:p>
            <a:fld id="{90FF19FB-2F2A-410F-BBCC-7AE0EC5BE55E}" type="slidenum">
              <a:rPr lang="nl-BE" smtClean="0"/>
              <a:pPr/>
              <a:t>15</a:t>
            </a:fld>
            <a:endParaRPr lang="nl-BE" dirty="0"/>
          </a:p>
        </p:txBody>
      </p:sp>
      <p:sp>
        <p:nvSpPr>
          <p:cNvPr id="8" name="TextBox 7"/>
          <p:cNvSpPr txBox="1"/>
          <p:nvPr/>
        </p:nvSpPr>
        <p:spPr>
          <a:xfrm>
            <a:off x="755576" y="1484784"/>
            <a:ext cx="7704856" cy="369332"/>
          </a:xfrm>
          <a:prstGeom prst="rect">
            <a:avLst/>
          </a:prstGeom>
          <a:noFill/>
        </p:spPr>
        <p:txBody>
          <a:bodyPr wrap="square" rtlCol="0">
            <a:spAutoFit/>
          </a:bodyPr>
          <a:lstStyle/>
          <a:p>
            <a:r>
              <a:rPr lang="nl-BE" smtClean="0"/>
              <a:t>Evolutie van het type van de pensioentoezeggingen</a:t>
            </a:r>
            <a:endParaRPr lang="nl-BE"/>
          </a:p>
        </p:txBody>
      </p:sp>
      <p:graphicFrame>
        <p:nvGraphicFramePr>
          <p:cNvPr id="10" name="Table 9"/>
          <p:cNvGraphicFramePr>
            <a:graphicFrameLocks noGrp="1"/>
          </p:cNvGraphicFramePr>
          <p:nvPr>
            <p:extLst>
              <p:ext uri="{D42A27DB-BD31-4B8C-83A1-F6EECF244321}">
                <p14:modId xmlns:p14="http://schemas.microsoft.com/office/powerpoint/2010/main" val="1843872009"/>
              </p:ext>
            </p:extLst>
          </p:nvPr>
        </p:nvGraphicFramePr>
        <p:xfrm>
          <a:off x="755576" y="2132856"/>
          <a:ext cx="7992883" cy="2664298"/>
        </p:xfrm>
        <a:graphic>
          <a:graphicData uri="http://schemas.openxmlformats.org/drawingml/2006/table">
            <a:tbl>
              <a:tblPr>
                <a:tableStyleId>{775DCB02-9BB8-47FD-8907-85C794F793BA}</a:tableStyleId>
              </a:tblPr>
              <a:tblGrid>
                <a:gridCol w="966173">
                  <a:extLst>
                    <a:ext uri="{9D8B030D-6E8A-4147-A177-3AD203B41FA5}">
                      <a16:colId xmlns:a16="http://schemas.microsoft.com/office/drawing/2014/main" val="20000"/>
                    </a:ext>
                  </a:extLst>
                </a:gridCol>
                <a:gridCol w="702671">
                  <a:extLst>
                    <a:ext uri="{9D8B030D-6E8A-4147-A177-3AD203B41FA5}">
                      <a16:colId xmlns:a16="http://schemas.microsoft.com/office/drawing/2014/main" val="20001"/>
                    </a:ext>
                  </a:extLst>
                </a:gridCol>
                <a:gridCol w="702671">
                  <a:extLst>
                    <a:ext uri="{9D8B030D-6E8A-4147-A177-3AD203B41FA5}">
                      <a16:colId xmlns:a16="http://schemas.microsoft.com/office/drawing/2014/main" val="20002"/>
                    </a:ext>
                  </a:extLst>
                </a:gridCol>
                <a:gridCol w="702671">
                  <a:extLst>
                    <a:ext uri="{9D8B030D-6E8A-4147-A177-3AD203B41FA5}">
                      <a16:colId xmlns:a16="http://schemas.microsoft.com/office/drawing/2014/main" val="20003"/>
                    </a:ext>
                  </a:extLst>
                </a:gridCol>
                <a:gridCol w="702671">
                  <a:extLst>
                    <a:ext uri="{9D8B030D-6E8A-4147-A177-3AD203B41FA5}">
                      <a16:colId xmlns:a16="http://schemas.microsoft.com/office/drawing/2014/main" val="20004"/>
                    </a:ext>
                  </a:extLst>
                </a:gridCol>
                <a:gridCol w="702671">
                  <a:extLst>
                    <a:ext uri="{9D8B030D-6E8A-4147-A177-3AD203B41FA5}">
                      <a16:colId xmlns:a16="http://schemas.microsoft.com/office/drawing/2014/main" val="20005"/>
                    </a:ext>
                  </a:extLst>
                </a:gridCol>
                <a:gridCol w="702671">
                  <a:extLst>
                    <a:ext uri="{9D8B030D-6E8A-4147-A177-3AD203B41FA5}">
                      <a16:colId xmlns:a16="http://schemas.microsoft.com/office/drawing/2014/main" val="20006"/>
                    </a:ext>
                  </a:extLst>
                </a:gridCol>
                <a:gridCol w="702671">
                  <a:extLst>
                    <a:ext uri="{9D8B030D-6E8A-4147-A177-3AD203B41FA5}">
                      <a16:colId xmlns:a16="http://schemas.microsoft.com/office/drawing/2014/main" val="20007"/>
                    </a:ext>
                  </a:extLst>
                </a:gridCol>
                <a:gridCol w="702671">
                  <a:extLst>
                    <a:ext uri="{9D8B030D-6E8A-4147-A177-3AD203B41FA5}">
                      <a16:colId xmlns:a16="http://schemas.microsoft.com/office/drawing/2014/main" val="20008"/>
                    </a:ext>
                  </a:extLst>
                </a:gridCol>
                <a:gridCol w="702671">
                  <a:extLst>
                    <a:ext uri="{9D8B030D-6E8A-4147-A177-3AD203B41FA5}">
                      <a16:colId xmlns:a16="http://schemas.microsoft.com/office/drawing/2014/main" val="20009"/>
                    </a:ext>
                  </a:extLst>
                </a:gridCol>
                <a:gridCol w="702671">
                  <a:extLst>
                    <a:ext uri="{9D8B030D-6E8A-4147-A177-3AD203B41FA5}">
                      <a16:colId xmlns:a16="http://schemas.microsoft.com/office/drawing/2014/main" val="20010"/>
                    </a:ext>
                  </a:extLst>
                </a:gridCol>
              </a:tblGrid>
              <a:tr h="380614">
                <a:tc rowSpan="2">
                  <a:txBody>
                    <a:bodyPr/>
                    <a:lstStyle/>
                    <a:p>
                      <a:pPr marL="0" algn="ctr" defTabSz="914400" rtl="0" eaLnBrk="1" fontAlgn="b" latinLnBrk="0" hangingPunct="1"/>
                      <a:r>
                        <a:rPr lang="nl-BE" sz="1200" u="none" strike="noStrike" kern="1200"/>
                        <a:t> </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5">
                  <a:txBody>
                    <a:bodyPr/>
                    <a:lstStyle/>
                    <a:p>
                      <a:pPr marL="0" algn="ctr" defTabSz="914400" rtl="0" eaLnBrk="1" fontAlgn="b" latinLnBrk="0" hangingPunct="1"/>
                      <a:r>
                        <a:rPr lang="nl-BE" sz="1200" b="1" u="none" strike="noStrike" kern="1200"/>
                        <a:t>Technische </a:t>
                      </a:r>
                      <a:r>
                        <a:rPr lang="nl-BE" sz="1200" b="1" u="none" strike="noStrike" kern="1200" smtClean="0"/>
                        <a:t>voorzieningen</a:t>
                      </a:r>
                      <a:r>
                        <a:rPr lang="nl-BE" sz="1200" b="1" u="none" strike="noStrike" kern="1200" baseline="30000" smtClean="0"/>
                        <a:t>1</a:t>
                      </a:r>
                      <a:endParaRPr lang="nl-BE" sz="1200" b="1" u="none" strike="noStrike" kern="1200" baseline="30000">
                        <a:solidFill>
                          <a:schemeClr val="dk1"/>
                        </a:solidFill>
                        <a:latin typeface="+mn-lt"/>
                        <a:ea typeface="+mn-ea"/>
                        <a:cs typeface="+mn-cs"/>
                      </a:endParaRP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hMerge="1">
                  <a:txBody>
                    <a:bodyPr/>
                    <a:lstStyle/>
                    <a:p>
                      <a:endParaRPr lang="nl-BE"/>
                    </a:p>
                  </a:txBody>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5">
                  <a:txBody>
                    <a:bodyPr/>
                    <a:lstStyle/>
                    <a:p>
                      <a:pPr marL="0" algn="ctr" defTabSz="914400" rtl="0" eaLnBrk="1" fontAlgn="b" latinLnBrk="0" hangingPunct="1"/>
                      <a:r>
                        <a:rPr lang="nl-BE" sz="1200" b="1" u="none" strike="noStrike" kern="1200"/>
                        <a:t>Aantal </a:t>
                      </a:r>
                      <a:r>
                        <a:rPr lang="nl-BE" sz="1200" b="1" u="none" strike="noStrike" kern="1200" smtClean="0"/>
                        <a:t>deelnemers</a:t>
                      </a:r>
                      <a:r>
                        <a:rPr lang="nl-BE" sz="1200" b="1" u="none" strike="noStrike" kern="1200" baseline="30000" smtClean="0"/>
                        <a:t>2</a:t>
                      </a:r>
                      <a:endParaRPr lang="nl-BE" sz="1200" b="1" u="none" strike="noStrike" kern="1200" baseline="30000">
                        <a:solidFill>
                          <a:schemeClr val="dk1"/>
                        </a:solidFill>
                        <a:latin typeface="+mn-lt"/>
                        <a:ea typeface="+mn-ea"/>
                        <a:cs typeface="+mn-cs"/>
                      </a:endParaRP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hMerge="1">
                  <a:txBody>
                    <a:bodyPr/>
                    <a:lstStyle/>
                    <a:p>
                      <a:endParaRPr lang="nl-BE"/>
                    </a:p>
                  </a:txBody>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80614">
                <a:tc vMerge="1">
                  <a:txBody>
                    <a:bodyPr/>
                    <a:lstStyle/>
                    <a:p>
                      <a:endParaRPr lang="nl-BE"/>
                    </a:p>
                  </a:txBody>
                  <a:tcPr/>
                </a:tc>
                <a:tc>
                  <a:txBody>
                    <a:bodyPr/>
                    <a:lstStyle/>
                    <a:p>
                      <a:pPr algn="ctr" fontAlgn="ctr"/>
                      <a:r>
                        <a:rPr lang="nl-BE" sz="1200" b="1" i="0" u="none" strike="noStrike">
                          <a:solidFill>
                            <a:srgbClr val="002244"/>
                          </a:solidFill>
                          <a:effectLst/>
                          <a:latin typeface="Calibri" panose="020F0502020204030204" pitchFamily="34" charset="0"/>
                        </a:rPr>
                        <a:t>2014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2015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2016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Calibri" panose="020F0502020204030204" pitchFamily="34" charset="0"/>
                        </a:rPr>
                        <a:t>2017</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Calibri" panose="020F0502020204030204" pitchFamily="34" charset="0"/>
                        </a:rPr>
                        <a:t>2018</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1" i="0" u="none" strike="noStrike">
                          <a:solidFill>
                            <a:srgbClr val="002244"/>
                          </a:solidFill>
                          <a:effectLst/>
                          <a:latin typeface="Calibri" panose="020F0502020204030204" pitchFamily="34" charset="0"/>
                        </a:rPr>
                        <a:t>2014</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2016</a:t>
                      </a:r>
                      <a:r>
                        <a:rPr lang="nl-BE" sz="1200" b="1" i="0" u="none" strike="noStrike" baseline="30000" smtClean="0">
                          <a:solidFill>
                            <a:srgbClr val="002244"/>
                          </a:solidFill>
                          <a:effectLst/>
                          <a:latin typeface="Calibri" panose="020F0502020204030204" pitchFamily="34" charset="0"/>
                        </a:rPr>
                        <a:t>3</a:t>
                      </a:r>
                      <a:endParaRPr lang="nl-BE" sz="1200" b="1" i="0" u="none" strike="noStrike" baseline="30000">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2017</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b" latinLnBrk="0" hangingPunct="1"/>
                      <a:r>
                        <a:rPr lang="nl-BE" sz="1200" b="1" i="0" u="none" strike="noStrike" kern="1200" smtClean="0">
                          <a:solidFill>
                            <a:srgbClr val="002244"/>
                          </a:solidFill>
                          <a:effectLst/>
                          <a:latin typeface="+mn-lt"/>
                          <a:ea typeface="+mn-ea"/>
                          <a:cs typeface="+mn-cs"/>
                        </a:rPr>
                        <a:t>2018</a:t>
                      </a:r>
                      <a:r>
                        <a:rPr lang="nl-BE" sz="1200" b="1" i="0" u="none" strike="noStrike" kern="1200" baseline="30000" smtClean="0">
                          <a:solidFill>
                            <a:srgbClr val="002244"/>
                          </a:solidFill>
                          <a:effectLst/>
                          <a:latin typeface="+mn-lt"/>
                          <a:ea typeface="+mn-ea"/>
                          <a:cs typeface="+mn-cs"/>
                        </a:rPr>
                        <a:t>4</a:t>
                      </a:r>
                      <a:endParaRPr lang="nl-BE" sz="1200" b="1" i="0" u="none" strike="noStrike" kern="1200" baseline="30000">
                        <a:solidFill>
                          <a:srgbClr val="002244"/>
                        </a:solidFill>
                        <a:effectLst/>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80614">
                <a:tc>
                  <a:txBody>
                    <a:bodyPr/>
                    <a:lstStyle/>
                    <a:p>
                      <a:pPr marL="0" algn="ctr" defTabSz="914400" rtl="0" eaLnBrk="1" fontAlgn="b" latinLnBrk="0" hangingPunct="1"/>
                      <a:r>
                        <a:rPr lang="nl-BE" sz="1200" u="none" strike="noStrike" kern="1200"/>
                        <a:t>DB</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71%</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80614">
                <a:tc>
                  <a:txBody>
                    <a:bodyPr/>
                    <a:lstStyle/>
                    <a:p>
                      <a:pPr marL="0" algn="ctr" defTabSz="914400" rtl="0" eaLnBrk="1" fontAlgn="b" latinLnBrk="0" hangingPunct="1"/>
                      <a:r>
                        <a:rPr lang="nl-BE" sz="1200" u="none" strike="noStrike" kern="1200" smtClean="0"/>
                        <a:t>DC </a:t>
                      </a:r>
                      <a:r>
                        <a:rPr lang="nl-BE" sz="1200" u="none" strike="noStrike" kern="1200"/>
                        <a:t>met tarief</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80614">
                <a:tc>
                  <a:txBody>
                    <a:bodyPr/>
                    <a:lstStyle/>
                    <a:p>
                      <a:pPr marL="0" algn="ctr" defTabSz="914400" rtl="0" eaLnBrk="1" fontAlgn="b" latinLnBrk="0" hangingPunct="1"/>
                      <a:r>
                        <a:rPr lang="nl-BE" sz="1200" u="none" strike="noStrike" kern="1200"/>
                        <a:t>Cash Balance</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7%</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18%</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80614">
                <a:tc>
                  <a:txBody>
                    <a:bodyPr/>
                    <a:lstStyle/>
                    <a:p>
                      <a:pPr marL="0" algn="ctr" defTabSz="914400" rtl="0" eaLnBrk="1" fontAlgn="b" latinLnBrk="0" hangingPunct="1"/>
                      <a:r>
                        <a:rPr lang="nl-BE" sz="1200" u="none" strike="noStrike" kern="1200"/>
                        <a:t>DC</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13%</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63%</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49%</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80614">
                <a:tc>
                  <a:txBody>
                    <a:bodyPr/>
                    <a:lstStyle/>
                    <a:p>
                      <a:pPr marL="0" algn="ctr" defTabSz="914400" rtl="0" eaLnBrk="1" fontAlgn="b" latinLnBrk="0" hangingPunct="1"/>
                      <a:r>
                        <a:rPr lang="nl-BE" sz="1200" u="none" strike="noStrike" kern="1200"/>
                        <a:t>Totaal</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mn-lt"/>
                        </a:rPr>
                        <a:t>100%</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mn-lt"/>
                        </a:rPr>
                        <a:t>100%</a:t>
                      </a:r>
                      <a:endParaRPr lang="nl-BE" sz="1200" b="0" i="0" u="none" strike="noStrike">
                        <a:solidFill>
                          <a:srgbClr val="002244"/>
                        </a:solidFill>
                        <a:effectLst/>
                        <a:latin typeface="+mn-lt"/>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bl>
          </a:graphicData>
        </a:graphic>
      </p:graphicFrame>
      <p:sp>
        <p:nvSpPr>
          <p:cNvPr id="13" name="TextBox 12"/>
          <p:cNvSpPr txBox="1"/>
          <p:nvPr/>
        </p:nvSpPr>
        <p:spPr>
          <a:xfrm>
            <a:off x="757114" y="5058366"/>
            <a:ext cx="7992888" cy="900246"/>
          </a:xfrm>
          <a:prstGeom prst="rect">
            <a:avLst/>
          </a:prstGeom>
          <a:noFill/>
        </p:spPr>
        <p:txBody>
          <a:bodyPr wrap="square" rtlCol="0">
            <a:spAutoFit/>
          </a:bodyPr>
          <a:lstStyle/>
          <a:p>
            <a:pPr marL="361950" indent="-361950"/>
            <a:r>
              <a:rPr lang="nl-BE" sz="1050" baseline="30000" smtClean="0"/>
              <a:t>1</a:t>
            </a:r>
            <a:r>
              <a:rPr lang="nl-BE" sz="1050" smtClean="0"/>
              <a:t>	Technische voorzieningen "pensioen en overlijden na pensionering"</a:t>
            </a:r>
          </a:p>
          <a:p>
            <a:pPr marL="361950" indent="-361950"/>
            <a:r>
              <a:rPr lang="nl-BE" sz="1050" baseline="30000" smtClean="0"/>
              <a:t>2</a:t>
            </a:r>
            <a:r>
              <a:rPr lang="nl-BE" sz="1050" smtClean="0"/>
              <a:t>	Een aantal deelnemers is aangesloten bij meerdere regelingen (eventueel van een verschillend type</a:t>
            </a:r>
            <a:r>
              <a:rPr lang="nl-BE" sz="1050"/>
              <a:t>) </a:t>
            </a:r>
            <a:endParaRPr lang="nl-BE" sz="1050" smtClean="0"/>
          </a:p>
          <a:p>
            <a:pPr marL="361950" indent="-361950"/>
            <a:r>
              <a:rPr lang="nl-BE" sz="1050" baseline="30000" smtClean="0"/>
              <a:t>3</a:t>
            </a:r>
            <a:r>
              <a:rPr lang="nl-BE" sz="1050" smtClean="0"/>
              <a:t>	De </a:t>
            </a:r>
            <a:r>
              <a:rPr lang="nl-BE" sz="1050" i="1" smtClean="0"/>
              <a:t>shift</a:t>
            </a:r>
            <a:r>
              <a:rPr lang="nl-BE" sz="1050" smtClean="0"/>
              <a:t> van DC naar DC met tarief vindt haar oorzaak in de toevoeging van regelingen bij een groot sectorfonds (zie ook voetnoot 1 bij slide </a:t>
            </a:r>
            <a:r>
              <a:rPr lang="nl-BE" sz="1050" smtClean="0"/>
              <a:t>12)</a:t>
            </a:r>
            <a:endParaRPr lang="nl-BE" sz="1050" smtClean="0"/>
          </a:p>
          <a:p>
            <a:pPr marL="361950" indent="-361950"/>
            <a:r>
              <a:rPr lang="nl-BE" sz="1050" baseline="30000" smtClean="0"/>
              <a:t>4</a:t>
            </a:r>
            <a:r>
              <a:rPr lang="nl-BE" sz="1050" smtClean="0"/>
              <a:t>	De </a:t>
            </a:r>
            <a:r>
              <a:rPr lang="nl-BE" sz="1050" i="1" smtClean="0"/>
              <a:t>shift</a:t>
            </a:r>
            <a:r>
              <a:rPr lang="nl-BE" sz="1050" smtClean="0"/>
              <a:t> van DB naar DC met tarief vindt haar oorzaak in de herkwalificatie van het type regeling bij een grote sectorregeling</a:t>
            </a:r>
            <a:endParaRPr lang="nl-BE" sz="105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791370" y="190431"/>
            <a:ext cx="7894636" cy="990132"/>
          </a:xfrm>
        </p:spPr>
        <p:txBody>
          <a:bodyPr/>
          <a:lstStyle/>
          <a:p>
            <a:r>
              <a:rPr lang="nl-BE" smtClean="0"/>
              <a:t>Sector</a:t>
            </a:r>
            <a:endParaRPr lang="nl-BE"/>
          </a:p>
        </p:txBody>
      </p:sp>
      <p:sp>
        <p:nvSpPr>
          <p:cNvPr id="11" name="Footer Placeholder 10"/>
          <p:cNvSpPr>
            <a:spLocks noGrp="1"/>
          </p:cNvSpPr>
          <p:nvPr>
            <p:ph type="ftr" sz="quarter" idx="11"/>
          </p:nvPr>
        </p:nvSpPr>
        <p:spPr/>
        <p:txBody>
          <a:bodyPr/>
          <a:lstStyle/>
          <a:p>
            <a:r>
              <a:rPr lang="nl-BE" smtClean="0"/>
              <a:t>Rapportering over het boekjaar 2018</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16</a:t>
            </a:fld>
            <a:endParaRPr lang="nl-BE" dirty="0"/>
          </a:p>
        </p:txBody>
      </p:sp>
      <p:sp>
        <p:nvSpPr>
          <p:cNvPr id="8" name="TextBox 7"/>
          <p:cNvSpPr txBox="1"/>
          <p:nvPr/>
        </p:nvSpPr>
        <p:spPr>
          <a:xfrm>
            <a:off x="689923" y="1319686"/>
            <a:ext cx="3522037" cy="369332"/>
          </a:xfrm>
          <a:prstGeom prst="rect">
            <a:avLst/>
          </a:prstGeom>
          <a:noFill/>
        </p:spPr>
        <p:txBody>
          <a:bodyPr wrap="square" rtlCol="0">
            <a:spAutoFit/>
          </a:bodyPr>
          <a:lstStyle/>
          <a:p>
            <a:r>
              <a:rPr lang="nl-BE" smtClean="0"/>
              <a:t>Samenstelling portefeuille</a:t>
            </a:r>
            <a:endParaRPr lang="nl-BE"/>
          </a:p>
        </p:txBody>
      </p:sp>
      <p:graphicFrame>
        <p:nvGraphicFramePr>
          <p:cNvPr id="10" name="Chart 9"/>
          <p:cNvGraphicFramePr>
            <a:graphicFrameLocks/>
          </p:cNvGraphicFramePr>
          <p:nvPr>
            <p:extLst>
              <p:ext uri="{D42A27DB-BD31-4B8C-83A1-F6EECF244321}">
                <p14:modId xmlns:p14="http://schemas.microsoft.com/office/powerpoint/2010/main" val="6999501"/>
              </p:ext>
            </p:extLst>
          </p:nvPr>
        </p:nvGraphicFramePr>
        <p:xfrm>
          <a:off x="689922" y="1828141"/>
          <a:ext cx="8022277" cy="38832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5526175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mtClean="0"/>
              <a:t>Sector</a:t>
            </a:r>
            <a:endParaRPr lang="nl-BE"/>
          </a:p>
        </p:txBody>
      </p:sp>
      <p:sp>
        <p:nvSpPr>
          <p:cNvPr id="11" name="Footer Placeholder 10"/>
          <p:cNvSpPr>
            <a:spLocks noGrp="1"/>
          </p:cNvSpPr>
          <p:nvPr>
            <p:ph type="ftr" sz="quarter" idx="11"/>
          </p:nvPr>
        </p:nvSpPr>
        <p:spPr/>
        <p:txBody>
          <a:bodyPr/>
          <a:lstStyle/>
          <a:p>
            <a:r>
              <a:rPr lang="nl-BE" smtClean="0"/>
              <a:t>Rapportering over het boekjaar 2018</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17</a:t>
            </a:fld>
            <a:endParaRPr lang="nl-BE" dirty="0"/>
          </a:p>
        </p:txBody>
      </p:sp>
      <p:sp>
        <p:nvSpPr>
          <p:cNvPr id="8" name="TextBox 7"/>
          <p:cNvSpPr txBox="1"/>
          <p:nvPr/>
        </p:nvSpPr>
        <p:spPr>
          <a:xfrm>
            <a:off x="755576" y="1412228"/>
            <a:ext cx="3528392" cy="369332"/>
          </a:xfrm>
          <a:prstGeom prst="rect">
            <a:avLst/>
          </a:prstGeom>
          <a:noFill/>
        </p:spPr>
        <p:txBody>
          <a:bodyPr wrap="square" rtlCol="0">
            <a:spAutoFit/>
          </a:bodyPr>
          <a:lstStyle/>
          <a:p>
            <a:r>
              <a:rPr lang="nl-BE" smtClean="0"/>
              <a:t>Samenstelling ICB's</a:t>
            </a:r>
            <a:endParaRPr lang="nl-BE"/>
          </a:p>
        </p:txBody>
      </p:sp>
      <p:graphicFrame>
        <p:nvGraphicFramePr>
          <p:cNvPr id="13" name="Chart 12"/>
          <p:cNvGraphicFramePr/>
          <p:nvPr/>
        </p:nvGraphicFramePr>
        <p:xfrm>
          <a:off x="395536" y="1916832"/>
          <a:ext cx="8280920" cy="374441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p:cNvGraphicFramePr>
            <a:graphicFrameLocks/>
          </p:cNvGraphicFramePr>
          <p:nvPr>
            <p:extLst>
              <p:ext uri="{D42A27DB-BD31-4B8C-83A1-F6EECF244321}">
                <p14:modId xmlns:p14="http://schemas.microsoft.com/office/powerpoint/2010/main" val="3339812571"/>
              </p:ext>
            </p:extLst>
          </p:nvPr>
        </p:nvGraphicFramePr>
        <p:xfrm>
          <a:off x="795066" y="2026914"/>
          <a:ext cx="7917134" cy="37696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875410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mtClean="0"/>
              <a:t>Sector</a:t>
            </a:r>
            <a:endParaRPr lang="nl-BE"/>
          </a:p>
        </p:txBody>
      </p:sp>
      <p:sp>
        <p:nvSpPr>
          <p:cNvPr id="11" name="Footer Placeholder 10"/>
          <p:cNvSpPr>
            <a:spLocks noGrp="1"/>
          </p:cNvSpPr>
          <p:nvPr>
            <p:ph type="ftr" sz="quarter" idx="11"/>
          </p:nvPr>
        </p:nvSpPr>
        <p:spPr/>
        <p:txBody>
          <a:bodyPr/>
          <a:lstStyle/>
          <a:p>
            <a:r>
              <a:rPr lang="nl-BE" smtClean="0"/>
              <a:t>Rapportering over het boekjaar 2018</a:t>
            </a:r>
            <a:endParaRPr lang="nl-BE" dirty="0"/>
          </a:p>
        </p:txBody>
      </p:sp>
      <p:sp>
        <p:nvSpPr>
          <p:cNvPr id="10" name="Slide Number Placeholder 9"/>
          <p:cNvSpPr>
            <a:spLocks noGrp="1"/>
          </p:cNvSpPr>
          <p:nvPr>
            <p:ph type="sldNum" sz="quarter" idx="4"/>
          </p:nvPr>
        </p:nvSpPr>
        <p:spPr/>
        <p:txBody>
          <a:bodyPr/>
          <a:lstStyle/>
          <a:p>
            <a:fld id="{90FF19FB-2F2A-410F-BBCC-7AE0EC5BE55E}" type="slidenum">
              <a:rPr lang="nl-BE" smtClean="0"/>
              <a:pPr/>
              <a:t>18</a:t>
            </a:fld>
            <a:endParaRPr lang="nl-BE" dirty="0"/>
          </a:p>
        </p:txBody>
      </p:sp>
      <p:sp>
        <p:nvSpPr>
          <p:cNvPr id="8" name="TextBox 7"/>
          <p:cNvSpPr txBox="1"/>
          <p:nvPr/>
        </p:nvSpPr>
        <p:spPr>
          <a:xfrm>
            <a:off x="755576" y="1355607"/>
            <a:ext cx="5616624" cy="369332"/>
          </a:xfrm>
          <a:prstGeom prst="rect">
            <a:avLst/>
          </a:prstGeom>
          <a:noFill/>
        </p:spPr>
        <p:txBody>
          <a:bodyPr wrap="square" rtlCol="0">
            <a:spAutoFit/>
          </a:bodyPr>
          <a:lstStyle/>
          <a:p>
            <a:r>
              <a:rPr lang="nl-BE" smtClean="0"/>
              <a:t>Samenstelling portefeuille (ICB's uitgesplitst)</a:t>
            </a:r>
            <a:endParaRPr lang="nl-BE"/>
          </a:p>
        </p:txBody>
      </p:sp>
      <p:graphicFrame>
        <p:nvGraphicFramePr>
          <p:cNvPr id="9" name="Chart 8"/>
          <p:cNvGraphicFramePr>
            <a:graphicFrameLocks/>
          </p:cNvGraphicFramePr>
          <p:nvPr>
            <p:extLst>
              <p:ext uri="{D42A27DB-BD31-4B8C-83A1-F6EECF244321}">
                <p14:modId xmlns:p14="http://schemas.microsoft.com/office/powerpoint/2010/main" val="3156415886"/>
              </p:ext>
            </p:extLst>
          </p:nvPr>
        </p:nvGraphicFramePr>
        <p:xfrm>
          <a:off x="758330" y="1920576"/>
          <a:ext cx="7953870" cy="395669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369423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76162" y="1484784"/>
            <a:ext cx="7910641" cy="4231024"/>
          </a:xfrm>
        </p:spPr>
        <p:txBody>
          <a:bodyPr/>
          <a:lstStyle/>
          <a:p>
            <a:r>
              <a:rPr lang="nl-BE" smtClean="0"/>
              <a:t>Peer groups in functie van pijler en inrichter</a:t>
            </a:r>
          </a:p>
          <a:p>
            <a:pPr lvl="1"/>
            <a:r>
              <a:rPr lang="nl-BE" smtClean="0"/>
              <a:t>Eerste pijler</a:t>
            </a:r>
          </a:p>
          <a:p>
            <a:pPr lvl="1"/>
            <a:r>
              <a:rPr lang="nl-BE" smtClean="0"/>
              <a:t>Tweede pijler</a:t>
            </a:r>
          </a:p>
          <a:p>
            <a:pPr lvl="2"/>
            <a:r>
              <a:rPr lang="nl-BE" smtClean="0"/>
              <a:t>Sectorfondsen</a:t>
            </a:r>
          </a:p>
          <a:p>
            <a:pPr lvl="2"/>
            <a:r>
              <a:rPr lang="nl-BE" smtClean="0"/>
              <a:t>Multi-werkgeverfondsen met economische band</a:t>
            </a:r>
          </a:p>
          <a:p>
            <a:pPr lvl="2"/>
            <a:r>
              <a:rPr lang="nl-BE" smtClean="0"/>
              <a:t>Multi-werkgeverfondsen zonder economische band</a:t>
            </a:r>
          </a:p>
          <a:p>
            <a:pPr lvl="2"/>
            <a:r>
              <a:rPr lang="nl-BE" smtClean="0"/>
              <a:t>Mono-werkgeverfondsen</a:t>
            </a:r>
          </a:p>
          <a:p>
            <a:pPr lvl="2"/>
            <a:r>
              <a:rPr lang="nl-BE" smtClean="0"/>
              <a:t>Zelfstandigen</a:t>
            </a:r>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19</a:t>
            </a:fld>
            <a:endParaRPr lang="nl-BE"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sz="2400" smtClean="0"/>
              <a:t>De sector van de Instellingen voor Bedrijfspensioenvoorziening - Boekjaar 2018</a:t>
            </a:r>
            <a:r>
              <a:rPr lang="nl-BE" smtClean="0"/>
              <a:t/>
            </a:r>
            <a:br>
              <a:rPr lang="nl-BE" smtClean="0"/>
            </a:br>
            <a:endParaRPr lang="nl-BE"/>
          </a:p>
        </p:txBody>
      </p:sp>
      <p:sp>
        <p:nvSpPr>
          <p:cNvPr id="3" name="Text Placeholder 2"/>
          <p:cNvSpPr>
            <a:spLocks noGrp="1"/>
          </p:cNvSpPr>
          <p:nvPr>
            <p:ph type="body" idx="1"/>
          </p:nvPr>
        </p:nvSpPr>
        <p:spPr/>
        <p:txBody>
          <a:bodyPr/>
          <a:lstStyle/>
          <a:p>
            <a:pPr marL="457200" indent="-457200"/>
            <a:r>
              <a:rPr lang="nl-BE" smtClean="0"/>
              <a:t>Executive summary</a:t>
            </a:r>
            <a:endParaRPr lang="nl-BE"/>
          </a:p>
        </p:txBody>
      </p:sp>
      <p:sp>
        <p:nvSpPr>
          <p:cNvPr id="4" name="Slide Number Placeholder 3"/>
          <p:cNvSpPr>
            <a:spLocks noGrp="1"/>
          </p:cNvSpPr>
          <p:nvPr>
            <p:ph type="sldNum" sz="quarter" idx="4"/>
          </p:nvPr>
        </p:nvSpPr>
        <p:spPr/>
        <p:txBody>
          <a:bodyPr/>
          <a:lstStyle/>
          <a:p>
            <a:fld id="{90FF19FB-2F2A-410F-BBCC-7AE0EC5BE55E}" type="slidenum">
              <a:rPr lang="nl-BE" smtClean="0"/>
              <a:pPr/>
              <a:t>2</a:t>
            </a:fld>
            <a:endParaRPr lang="nl-BE" dirty="0"/>
          </a:p>
        </p:txBody>
      </p:sp>
      <p:sp>
        <p:nvSpPr>
          <p:cNvPr id="5" name="Date Placeholder 4"/>
          <p:cNvSpPr>
            <a:spLocks noGrp="1"/>
          </p:cNvSpPr>
          <p:nvPr>
            <p:ph type="dt" sz="half" idx="10"/>
          </p:nvPr>
        </p:nvSpPr>
        <p:spPr/>
        <p:txBody>
          <a:bodyPr/>
          <a:lstStyle/>
          <a:p>
            <a:r>
              <a:rPr lang="nl-BE" dirty="0"/>
              <a:t>2</a:t>
            </a:r>
            <a:r>
              <a:rPr lang="nl-BE" dirty="0" smtClean="0"/>
              <a:t> december 2019</a:t>
            </a:r>
            <a:endParaRPr lang="nl-BE" dirty="0"/>
          </a:p>
        </p:txBody>
      </p:sp>
      <p:sp>
        <p:nvSpPr>
          <p:cNvPr id="6" name="Footer Placeholder 5"/>
          <p:cNvSpPr>
            <a:spLocks noGrp="1"/>
          </p:cNvSpPr>
          <p:nvPr>
            <p:ph type="ftr" sz="quarter" idx="11"/>
          </p:nvPr>
        </p:nvSpPr>
        <p:spPr/>
        <p:txBody>
          <a:bodyPr/>
          <a:lstStyle/>
          <a:p>
            <a:r>
              <a:rPr lang="nl-BE" smtClean="0"/>
              <a:t>Rapportering over het boekjaar 2018</a:t>
            </a:r>
            <a:endParaRPr lang="nl-BE"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1" y="1484784"/>
            <a:ext cx="7092998" cy="4231024"/>
          </a:xfrm>
        </p:spPr>
        <p:txBody>
          <a:bodyPr/>
          <a:lstStyle/>
          <a:p>
            <a:pPr marL="0" indent="0">
              <a:buNone/>
            </a:pPr>
            <a:r>
              <a:rPr lang="nl-BE"/>
              <a:t>Eerste </a:t>
            </a:r>
            <a:r>
              <a:rPr lang="nl-BE" smtClean="0"/>
              <a:t>pijler</a:t>
            </a:r>
          </a:p>
          <a:p>
            <a:r>
              <a:rPr lang="nl-BE" sz="2400" smtClean="0"/>
              <a:t>Aantal rapporterende IBP's: 5</a:t>
            </a:r>
          </a:p>
          <a:p>
            <a:r>
              <a:rPr lang="nl-BE" sz="2400" smtClean="0"/>
              <a:t>Balanstotaal: 2,9 mia €</a:t>
            </a:r>
          </a:p>
          <a:p>
            <a:r>
              <a:rPr lang="nl-BE" sz="2400" smtClean="0"/>
              <a:t>Technische voorzieningen: 2,7 mia €</a:t>
            </a:r>
          </a:p>
          <a:p>
            <a:r>
              <a:rPr lang="nl-BE" sz="2400" smtClean="0"/>
              <a:t>Aantal deelnemers: 15.200</a:t>
            </a:r>
          </a:p>
          <a:p>
            <a:r>
              <a:rPr lang="nl-BE" sz="2400" smtClean="0"/>
              <a:t>Dekkingsgraad LTV + marge: 109 %</a:t>
            </a:r>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792166" y="185738"/>
            <a:ext cx="8100313" cy="990132"/>
          </a:xfrm>
        </p:spPr>
        <p:txBody>
          <a:bodyPr/>
          <a:lstStyle/>
          <a:p>
            <a:r>
              <a:rPr lang="nl-BE" sz="3200"/>
              <a:t>Peer groups in functie van pijler en</a:t>
            </a:r>
            <a:r>
              <a:rPr lang="nl-BE" sz="3200" smtClean="0"/>
              <a:t> inrichter</a:t>
            </a:r>
            <a:endParaRPr lang="nl-BE" sz="3200"/>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20</a:t>
            </a:fld>
            <a:endParaRPr lang="nl-BE"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10316" y="1484784"/>
            <a:ext cx="7524576" cy="4231024"/>
          </a:xfrm>
        </p:spPr>
        <p:txBody>
          <a:bodyPr/>
          <a:lstStyle/>
          <a:p>
            <a:pPr marL="0" indent="0">
              <a:buNone/>
            </a:pPr>
            <a:r>
              <a:rPr lang="nl-BE"/>
              <a:t>Tweede pijler (totaal</a:t>
            </a:r>
            <a:r>
              <a:rPr lang="nl-BE" smtClean="0"/>
              <a:t>)</a:t>
            </a:r>
            <a:endParaRPr lang="nl-BE"/>
          </a:p>
          <a:p>
            <a:r>
              <a:rPr lang="nl-BE" sz="2400" smtClean="0"/>
              <a:t>Aantal rapporterende IBP's: 192</a:t>
            </a:r>
          </a:p>
          <a:p>
            <a:r>
              <a:rPr lang="nl-BE" sz="2400" smtClean="0"/>
              <a:t>Balanstotaal: 31,4 mia €</a:t>
            </a:r>
          </a:p>
          <a:p>
            <a:r>
              <a:rPr lang="nl-BE" sz="2400" smtClean="0"/>
              <a:t>Technische voorzieningen: 26,6 mia €</a:t>
            </a:r>
          </a:p>
          <a:p>
            <a:r>
              <a:rPr lang="nl-BE" sz="2400" smtClean="0"/>
              <a:t>Aantal deelnemers: 1,77 mio </a:t>
            </a:r>
          </a:p>
          <a:p>
            <a:r>
              <a:rPr lang="nl-BE" sz="2400" smtClean="0"/>
              <a:t>Dekkingsgraad KTV + marge: 138 %</a:t>
            </a:r>
          </a:p>
          <a:p>
            <a:r>
              <a:rPr lang="nl-BE" sz="2400" smtClean="0"/>
              <a:t>Dekkingsgraad LTV + marge: 116 %</a:t>
            </a:r>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z="3200"/>
              <a:t>Peer groups in functie van pijler en</a:t>
            </a:r>
            <a:r>
              <a:rPr lang="nl-BE" sz="3200" smtClean="0"/>
              <a:t> </a:t>
            </a:r>
            <a:r>
              <a:rPr lang="nl-BE" sz="3200"/>
              <a:t>inrichter</a:t>
            </a:r>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21</a:t>
            </a:fld>
            <a:endParaRPr lang="nl-BE"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1" y="1484784"/>
            <a:ext cx="6660950" cy="4231024"/>
          </a:xfrm>
        </p:spPr>
        <p:txBody>
          <a:bodyPr/>
          <a:lstStyle/>
          <a:p>
            <a:pPr marL="0" indent="0">
              <a:buNone/>
            </a:pPr>
            <a:r>
              <a:rPr lang="nl-BE"/>
              <a:t>Tweede pijler: sectorfondsen</a:t>
            </a:r>
          </a:p>
          <a:p>
            <a:r>
              <a:rPr lang="nl-BE" sz="2400" smtClean="0"/>
              <a:t>Aantal rapporterende IBP's: 10 </a:t>
            </a:r>
          </a:p>
          <a:p>
            <a:r>
              <a:rPr lang="nl-BE" sz="2400" smtClean="0"/>
              <a:t>Balanstotaal: 4,4 mia €</a:t>
            </a:r>
          </a:p>
          <a:p>
            <a:r>
              <a:rPr lang="nl-BE" sz="2400" smtClean="0"/>
              <a:t>Technische voorzieningen: 3,2 mia €</a:t>
            </a:r>
          </a:p>
          <a:p>
            <a:r>
              <a:rPr lang="nl-BE" sz="2400" smtClean="0"/>
              <a:t>Aantal deelnemers: 1,33 mio </a:t>
            </a:r>
          </a:p>
          <a:p>
            <a:r>
              <a:rPr lang="nl-BE" sz="2400" smtClean="0"/>
              <a:t>Dekkingsgraad KTV + marge: 148 %</a:t>
            </a:r>
          </a:p>
          <a:p>
            <a:r>
              <a:rPr lang="nl-BE" sz="2400" smtClean="0"/>
              <a:t>Dekkingsgraad LTV + marge: 137 %</a:t>
            </a:r>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22</a:t>
            </a:fld>
            <a:endParaRPr lang="nl-BE"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71438"/>
            <a:ext cx="7380560" cy="4231024"/>
          </a:xfrm>
        </p:spPr>
        <p:txBody>
          <a:bodyPr/>
          <a:lstStyle/>
          <a:p>
            <a:pPr marL="0" indent="0">
              <a:buNone/>
            </a:pPr>
            <a:r>
              <a:rPr lang="nl-BE"/>
              <a:t>Tweede pijler: </a:t>
            </a:r>
            <a:r>
              <a:rPr lang="nl-BE" smtClean="0"/>
              <a:t>multi-werkgevers met economische band</a:t>
            </a:r>
            <a:endParaRPr lang="nl-BE"/>
          </a:p>
          <a:p>
            <a:r>
              <a:rPr lang="nl-BE" sz="2400" smtClean="0"/>
              <a:t>Aantal rapporterende IBP's: 106 </a:t>
            </a:r>
          </a:p>
          <a:p>
            <a:r>
              <a:rPr lang="nl-BE" sz="2400" smtClean="0"/>
              <a:t>Balanstotaal: 22,2 mia €</a:t>
            </a:r>
          </a:p>
          <a:p>
            <a:r>
              <a:rPr lang="nl-BE" sz="2400" smtClean="0"/>
              <a:t>Technische voorzieningen: 19 mia €</a:t>
            </a:r>
          </a:p>
          <a:p>
            <a:r>
              <a:rPr lang="nl-BE" sz="2400" smtClean="0"/>
              <a:t>Aantal deelnemers: 333.000 </a:t>
            </a:r>
          </a:p>
          <a:p>
            <a:r>
              <a:rPr lang="nl-BE" sz="2400" smtClean="0"/>
              <a:t>Dekkingsgraad KTV + marge: 135 %</a:t>
            </a:r>
          </a:p>
          <a:p>
            <a:r>
              <a:rPr lang="nl-BE" sz="2400" smtClean="0"/>
              <a:t>Dekkingsgraad LTV + marge: 116 %</a:t>
            </a:r>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23</a:t>
            </a:fld>
            <a:endParaRPr lang="nl-BE"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71438"/>
            <a:ext cx="7380560" cy="4231024"/>
          </a:xfrm>
        </p:spPr>
        <p:txBody>
          <a:bodyPr/>
          <a:lstStyle/>
          <a:p>
            <a:pPr marL="0" indent="0">
              <a:buNone/>
            </a:pPr>
            <a:r>
              <a:rPr lang="nl-BE"/>
              <a:t>Tweede pijler: </a:t>
            </a:r>
            <a:r>
              <a:rPr lang="nl-BE" smtClean="0"/>
              <a:t>multi-werkgevers zonder economische band</a:t>
            </a:r>
            <a:endParaRPr lang="nl-BE"/>
          </a:p>
          <a:p>
            <a:r>
              <a:rPr lang="nl-BE" sz="2400" smtClean="0"/>
              <a:t>Aantal rapporterende IBP's: 6 </a:t>
            </a:r>
          </a:p>
          <a:p>
            <a:r>
              <a:rPr lang="nl-BE" sz="2400" smtClean="0"/>
              <a:t>Balanstotaal: 820 mio €</a:t>
            </a:r>
          </a:p>
          <a:p>
            <a:r>
              <a:rPr lang="nl-BE" sz="2400" smtClean="0"/>
              <a:t>Technische voorzieningen: 760 mio €</a:t>
            </a:r>
          </a:p>
          <a:p>
            <a:r>
              <a:rPr lang="nl-BE" sz="2400" smtClean="0"/>
              <a:t>Aantal deelnemers: </a:t>
            </a:r>
            <a:r>
              <a:rPr lang="nl-BE" sz="2400"/>
              <a:t>18.000 </a:t>
            </a:r>
            <a:endParaRPr lang="nl-BE" sz="2400" smtClean="0"/>
          </a:p>
          <a:p>
            <a:r>
              <a:rPr lang="nl-BE" sz="2400" smtClean="0"/>
              <a:t>Dekkingsgraad KTV + marge: 115 %</a:t>
            </a:r>
          </a:p>
          <a:p>
            <a:r>
              <a:rPr lang="nl-BE" sz="2400" smtClean="0"/>
              <a:t>Dekkingsgraad LTV + marge: 106 %</a:t>
            </a:r>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24</a:t>
            </a:fld>
            <a:endParaRPr lang="nl-BE" dirty="0"/>
          </a:p>
        </p:txBody>
      </p:sp>
    </p:spTree>
    <p:extLst>
      <p:ext uri="{BB962C8B-B14F-4D97-AF65-F5344CB8AC3E}">
        <p14:creationId xmlns:p14="http://schemas.microsoft.com/office/powerpoint/2010/main" val="42884886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25</a:t>
            </a:fld>
            <a:endParaRPr lang="nl-BE" dirty="0"/>
          </a:p>
        </p:txBody>
      </p:sp>
      <p:sp>
        <p:nvSpPr>
          <p:cNvPr id="11" name="Content Placeholder 1"/>
          <p:cNvSpPr>
            <a:spLocks noGrp="1"/>
          </p:cNvSpPr>
          <p:nvPr>
            <p:ph idx="1"/>
          </p:nvPr>
        </p:nvSpPr>
        <p:spPr>
          <a:xfrm>
            <a:off x="791371" y="1581931"/>
            <a:ext cx="6732958" cy="4231024"/>
          </a:xfrm>
        </p:spPr>
        <p:txBody>
          <a:bodyPr/>
          <a:lstStyle/>
          <a:p>
            <a:pPr marL="0" indent="0">
              <a:buNone/>
            </a:pPr>
            <a:r>
              <a:rPr lang="nl-BE"/>
              <a:t>Tweede pijler: mono-werkgevers</a:t>
            </a:r>
          </a:p>
          <a:p>
            <a:r>
              <a:rPr lang="nl-BE" sz="2400" smtClean="0"/>
              <a:t>Aantal rapporterende IBP's: 56 </a:t>
            </a:r>
          </a:p>
          <a:p>
            <a:r>
              <a:rPr lang="nl-BE" sz="2400" smtClean="0"/>
              <a:t>Balanstotaal: 1,8 mia €</a:t>
            </a:r>
          </a:p>
          <a:p>
            <a:r>
              <a:rPr lang="nl-BE" sz="2400" smtClean="0"/>
              <a:t>Technische voorzieningen: 1,8 mia €</a:t>
            </a:r>
          </a:p>
          <a:p>
            <a:r>
              <a:rPr lang="nl-BE" sz="2400" smtClean="0"/>
              <a:t>Aantal deelnemers: 61.000 </a:t>
            </a:r>
          </a:p>
          <a:p>
            <a:r>
              <a:rPr lang="nl-BE" sz="2400" smtClean="0"/>
              <a:t>Dekkingsgraad KTV + marge: 117 %</a:t>
            </a:r>
          </a:p>
          <a:p>
            <a:r>
              <a:rPr lang="nl-BE" sz="2400" smtClean="0"/>
              <a:t>Dekkingsgraad LTV + marge: 99 %</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1" y="1484784"/>
            <a:ext cx="7020990" cy="4231024"/>
          </a:xfrm>
        </p:spPr>
        <p:txBody>
          <a:bodyPr/>
          <a:lstStyle/>
          <a:p>
            <a:pPr marL="0" indent="0">
              <a:buNone/>
            </a:pPr>
            <a:r>
              <a:rPr lang="nl-BE"/>
              <a:t>Tweede pijler: zelfstandigen</a:t>
            </a:r>
          </a:p>
          <a:p>
            <a:r>
              <a:rPr lang="nl-BE" sz="2400" smtClean="0"/>
              <a:t>Aantal rapporterende IBP's: 3 </a:t>
            </a:r>
          </a:p>
          <a:p>
            <a:r>
              <a:rPr lang="nl-BE" sz="2400" smtClean="0"/>
              <a:t>Balanstotaal: 2 mia €</a:t>
            </a:r>
          </a:p>
          <a:p>
            <a:r>
              <a:rPr lang="nl-BE" sz="2400" smtClean="0"/>
              <a:t>Technische voorzieningen: 1,8 mia €</a:t>
            </a:r>
          </a:p>
          <a:p>
            <a:r>
              <a:rPr lang="nl-BE" sz="2400" smtClean="0"/>
              <a:t>Aantal deelnemers: 33.500 </a:t>
            </a:r>
          </a:p>
          <a:p>
            <a:r>
              <a:rPr lang="nl-BE" sz="2400" smtClean="0"/>
              <a:t>Dekkingsgraad KTV + marge: 201 %</a:t>
            </a:r>
          </a:p>
          <a:p>
            <a:r>
              <a:rPr lang="nl-BE" sz="2400" smtClean="0"/>
              <a:t>Dekkingsgraad LTV + marge: 106 %</a:t>
            </a:r>
            <a:endParaRPr lang="nl-BE" sz="2400"/>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26</a:t>
            </a:fld>
            <a:endParaRPr lang="nl-BE"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27</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2469263146"/>
              </p:ext>
            </p:extLst>
          </p:nvPr>
        </p:nvGraphicFramePr>
        <p:xfrm>
          <a:off x="787550" y="1556792"/>
          <a:ext cx="7924650" cy="432048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28</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3016126927"/>
              </p:ext>
            </p:extLst>
          </p:nvPr>
        </p:nvGraphicFramePr>
        <p:xfrm>
          <a:off x="791370" y="1556792"/>
          <a:ext cx="7920830" cy="4104456"/>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29</a:t>
            </a:fld>
            <a:endParaRPr lang="nl-BE" dirty="0"/>
          </a:p>
        </p:txBody>
      </p:sp>
      <p:graphicFrame>
        <p:nvGraphicFramePr>
          <p:cNvPr id="8" name="Chart 7"/>
          <p:cNvGraphicFramePr>
            <a:graphicFrameLocks/>
          </p:cNvGraphicFramePr>
          <p:nvPr>
            <p:extLst>
              <p:ext uri="{D42A27DB-BD31-4B8C-83A1-F6EECF244321}">
                <p14:modId xmlns:p14="http://schemas.microsoft.com/office/powerpoint/2010/main" val="2683485473"/>
              </p:ext>
            </p:extLst>
          </p:nvPr>
        </p:nvGraphicFramePr>
        <p:xfrm>
          <a:off x="791370" y="1556792"/>
          <a:ext cx="7920830" cy="4104456"/>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31802" y="1412776"/>
            <a:ext cx="8255001" cy="4231024"/>
          </a:xfrm>
        </p:spPr>
        <p:txBody>
          <a:bodyPr/>
          <a:lstStyle/>
          <a:p>
            <a:pPr>
              <a:lnSpc>
                <a:spcPts val="2000"/>
              </a:lnSpc>
            </a:pPr>
            <a:r>
              <a:rPr lang="nl-BE" sz="2000" smtClean="0"/>
              <a:t>De sector van de IBP's blijft een zeer heterogene sector.</a:t>
            </a:r>
          </a:p>
          <a:p>
            <a:pPr>
              <a:lnSpc>
                <a:spcPts val="2000"/>
              </a:lnSpc>
              <a:spcBef>
                <a:spcPts val="1200"/>
              </a:spcBef>
            </a:pPr>
            <a:r>
              <a:rPr lang="nl-BE" sz="2000" smtClean="0"/>
              <a:t>Eind 2018 </a:t>
            </a:r>
            <a:r>
              <a:rPr lang="nl-BE" sz="2000" smtClean="0">
                <a:solidFill>
                  <a:srgbClr val="002244"/>
                </a:solidFill>
              </a:rPr>
              <a:t>waren er 196 rapporterende IBP’s (waaronder 12 in vereffening of vereffend).</a:t>
            </a:r>
          </a:p>
          <a:p>
            <a:pPr>
              <a:lnSpc>
                <a:spcPts val="2000"/>
              </a:lnSpc>
              <a:spcBef>
                <a:spcPts val="1200"/>
              </a:spcBef>
            </a:pPr>
            <a:r>
              <a:rPr lang="nl-BE" sz="2000"/>
              <a:t>Het balanstotaal (34,3 mia €) is voor het eerst sinds 2008 gezakt (-2,37 </a:t>
            </a:r>
            <a:r>
              <a:rPr lang="nl-BE" sz="2000" smtClean="0"/>
              <a:t>%). Deze daling is voornamelijk te wijten aan het negatieve </a:t>
            </a:r>
            <a:r>
              <a:rPr lang="nl-BE" sz="2000"/>
              <a:t>rendement van -3,42 </a:t>
            </a:r>
            <a:r>
              <a:rPr lang="nl-BE" sz="2000" smtClean="0"/>
              <a:t>% eind 2018. </a:t>
            </a:r>
            <a:r>
              <a:rPr lang="nl-BE" sz="2000"/>
              <a:t>Door de stijging van de technische voorzieningen, onder meer </a:t>
            </a:r>
            <a:r>
              <a:rPr lang="nl-BE" sz="2000" smtClean="0"/>
              <a:t>ten gevolge van </a:t>
            </a:r>
            <a:r>
              <a:rPr lang="nl-BE" sz="2000"/>
              <a:t>de verdere daling van de gemiddelde actualisatievoet </a:t>
            </a:r>
            <a:r>
              <a:rPr lang="nl-BE" sz="2000" smtClean="0"/>
              <a:t>(tot onder 3 </a:t>
            </a:r>
            <a:r>
              <a:rPr lang="nl-BE" sz="2000"/>
              <a:t>%), leidt dit tot een verdere daling </a:t>
            </a:r>
            <a:r>
              <a:rPr lang="nl-BE" sz="2000" smtClean="0"/>
              <a:t>met 6,5 % van </a:t>
            </a:r>
            <a:r>
              <a:rPr lang="nl-BE" sz="2000"/>
              <a:t>de </a:t>
            </a:r>
            <a:r>
              <a:rPr lang="nl-BE" sz="2000" smtClean="0"/>
              <a:t>gemiddelde dekkingsgraad</a:t>
            </a:r>
            <a:r>
              <a:rPr lang="nl-BE" sz="2000"/>
              <a:t>. Er blijft echter nog steeds een ruime financiering van de technische </a:t>
            </a:r>
            <a:r>
              <a:rPr lang="nl-BE" sz="2000" smtClean="0"/>
              <a:t>voorzieningen voorhanden (116% LTV+solvabiliteitsmarge). </a:t>
            </a:r>
            <a:endParaRPr lang="nl-BE" sz="2000"/>
          </a:p>
          <a:p>
            <a:pPr>
              <a:lnSpc>
                <a:spcPts val="2000"/>
              </a:lnSpc>
              <a:spcBef>
                <a:spcPts val="1200"/>
              </a:spcBef>
            </a:pPr>
            <a:r>
              <a:rPr lang="nl-BE" sz="2000" smtClean="0"/>
              <a:t>Het balanstotaal </a:t>
            </a:r>
            <a:r>
              <a:rPr lang="nl-BE" sz="2000"/>
              <a:t>van IBP’s die (ook) grensoverschrijdende activiteiten </a:t>
            </a:r>
            <a:r>
              <a:rPr lang="nl-BE" sz="2000" smtClean="0"/>
              <a:t>uitoefenen, stijgt licht </a:t>
            </a:r>
            <a:r>
              <a:rPr lang="nl-BE" sz="2000"/>
              <a:t>tot net boven 8,9 mia </a:t>
            </a:r>
            <a:r>
              <a:rPr lang="nl-BE" sz="2000" smtClean="0"/>
              <a:t>€.</a:t>
            </a:r>
            <a:endParaRPr lang="nl-BE" sz="2000"/>
          </a:p>
          <a:p>
            <a:pPr>
              <a:lnSpc>
                <a:spcPts val="2000"/>
              </a:lnSpc>
              <a:spcBef>
                <a:spcPts val="1200"/>
              </a:spcBef>
            </a:pPr>
            <a:r>
              <a:rPr lang="nl-BE" sz="2000" smtClean="0"/>
              <a:t>Het aantal </a:t>
            </a:r>
            <a:r>
              <a:rPr lang="nl-BE" sz="2000"/>
              <a:t>deelnemers stijgt met </a:t>
            </a:r>
            <a:r>
              <a:rPr lang="nl-BE" sz="2000" smtClean="0"/>
              <a:t>3 </a:t>
            </a:r>
            <a:r>
              <a:rPr lang="nl-BE" sz="2000"/>
              <a:t>% tot </a:t>
            </a:r>
            <a:r>
              <a:rPr lang="nl-BE" sz="2000" smtClean="0"/>
              <a:t>1.788.873. </a:t>
            </a:r>
            <a:r>
              <a:rPr lang="nl-BE" sz="2000"/>
              <a:t>Het grootste deel van deze stijging doet zich voor bij de sectorfondsen </a:t>
            </a:r>
            <a:r>
              <a:rPr lang="nl-BE" sz="2000" smtClean="0"/>
              <a:t>met </a:t>
            </a:r>
            <a:r>
              <a:rPr lang="nl-BE" sz="2000"/>
              <a:t>enkel </a:t>
            </a:r>
            <a:r>
              <a:rPr lang="nl-BE" sz="2000" smtClean="0"/>
              <a:t>DC-regelingen.</a:t>
            </a:r>
            <a:endParaRPr lang="nl-BE" sz="2000"/>
          </a:p>
        </p:txBody>
      </p:sp>
      <p:sp>
        <p:nvSpPr>
          <p:cNvPr id="10" name="Tijdelijke aanduiding voor datum 9"/>
          <p:cNvSpPr>
            <a:spLocks noGrp="1"/>
          </p:cNvSpPr>
          <p:nvPr>
            <p:ph type="dt" sz="half" idx="10"/>
          </p:nvPr>
        </p:nvSpPr>
        <p:spPr/>
        <p:txBody>
          <a:bodyPr/>
          <a:lstStyle/>
          <a:p>
            <a:r>
              <a:rPr lang="nl-BE" dirty="0"/>
              <a:t>2</a:t>
            </a:r>
            <a:r>
              <a:rPr lang="nl-BE" dirty="0" smtClean="0"/>
              <a:t> december 2019</a:t>
            </a:r>
            <a:endParaRPr lang="nl-BE" dirty="0"/>
          </a:p>
        </p:txBody>
      </p:sp>
      <p:sp>
        <p:nvSpPr>
          <p:cNvPr id="5" name="Title 4"/>
          <p:cNvSpPr>
            <a:spLocks noGrp="1"/>
          </p:cNvSpPr>
          <p:nvPr>
            <p:ph type="title"/>
          </p:nvPr>
        </p:nvSpPr>
        <p:spPr/>
        <p:txBody>
          <a:bodyPr/>
          <a:lstStyle/>
          <a:p>
            <a:r>
              <a:rPr lang="nl-BE" smtClean="0"/>
              <a:t>Executive summary</a:t>
            </a:r>
            <a:endParaRPr lang="nl-BE" dirty="0"/>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a:t>
            </a:fld>
            <a:endParaRPr lang="nl-BE" dirty="0"/>
          </a:p>
        </p:txBody>
      </p:sp>
    </p:spTree>
    <p:extLst>
      <p:ext uri="{BB962C8B-B14F-4D97-AF65-F5344CB8AC3E}">
        <p14:creationId xmlns:p14="http://schemas.microsoft.com/office/powerpoint/2010/main" val="160273242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smtClean="0"/>
              <a:t>2 december 2019</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30</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1175400655"/>
              </p:ext>
            </p:extLst>
          </p:nvPr>
        </p:nvGraphicFramePr>
        <p:xfrm>
          <a:off x="791370" y="1556792"/>
          <a:ext cx="7920830" cy="432048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1370" y="1582335"/>
            <a:ext cx="7895433" cy="4231024"/>
          </a:xfrm>
        </p:spPr>
        <p:txBody>
          <a:bodyPr/>
          <a:lstStyle/>
          <a:p>
            <a:r>
              <a:rPr lang="nl-BE" smtClean="0"/>
              <a:t>Peer groups in functie van </a:t>
            </a:r>
            <a:r>
              <a:rPr lang="nl-BE" smtClean="0"/>
              <a:t>het type van </a:t>
            </a:r>
            <a:r>
              <a:rPr lang="nl-BE" smtClean="0"/>
              <a:t>de pensioentoezegging</a:t>
            </a:r>
          </a:p>
          <a:p>
            <a:pPr lvl="1"/>
            <a:endParaRPr lang="nl-BE" smtClean="0"/>
          </a:p>
          <a:p>
            <a:pPr lvl="1"/>
            <a:r>
              <a:rPr lang="nl-BE" smtClean="0"/>
              <a:t>IBP's met minstens één plan met één of andere vorm van beloofd rendement</a:t>
            </a:r>
          </a:p>
          <a:p>
            <a:pPr lvl="1">
              <a:spcBef>
                <a:spcPts val="1200"/>
              </a:spcBef>
            </a:pPr>
            <a:r>
              <a:rPr lang="nl-BE" smtClean="0"/>
              <a:t>IBP's met uitsluitend DC-plannen zonder tarief</a:t>
            </a:r>
          </a:p>
        </p:txBody>
      </p:sp>
      <p:sp>
        <p:nvSpPr>
          <p:cNvPr id="9"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2" name="Title 1"/>
          <p:cNvSpPr>
            <a:spLocks noGrp="1"/>
          </p:cNvSpPr>
          <p:nvPr>
            <p:ph type="title"/>
          </p:nvPr>
        </p:nvSpPr>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31</a:t>
            </a:fld>
            <a:endParaRPr lang="nl-BE" dirty="0"/>
          </a:p>
        </p:txBody>
      </p:sp>
    </p:spTree>
    <p:extLst>
      <p:ext uri="{BB962C8B-B14F-4D97-AF65-F5344CB8AC3E}">
        <p14:creationId xmlns:p14="http://schemas.microsoft.com/office/powerpoint/2010/main" val="31737167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772816"/>
            <a:ext cx="7753481" cy="4231024"/>
          </a:xfrm>
        </p:spPr>
        <p:txBody>
          <a:bodyPr/>
          <a:lstStyle/>
          <a:p>
            <a:pPr marL="0" indent="0">
              <a:buNone/>
            </a:pPr>
            <a:r>
              <a:rPr lang="nl-BE"/>
              <a:t>IBP's met minstens één plan met één of andere vorm van beloofd rendement</a:t>
            </a:r>
          </a:p>
          <a:p>
            <a:pPr>
              <a:lnSpc>
                <a:spcPts val="2100"/>
              </a:lnSpc>
            </a:pPr>
            <a:endParaRPr lang="nl-BE" sz="2400" smtClean="0"/>
          </a:p>
          <a:p>
            <a:pPr>
              <a:lnSpc>
                <a:spcPts val="2500"/>
              </a:lnSpc>
            </a:pPr>
            <a:r>
              <a:rPr lang="nl-BE" sz="2400" smtClean="0"/>
              <a:t>Aantal rapporterende IBP's: 168 </a:t>
            </a:r>
          </a:p>
          <a:p>
            <a:pPr>
              <a:lnSpc>
                <a:spcPts val="2500"/>
              </a:lnSpc>
            </a:pPr>
            <a:r>
              <a:rPr lang="nl-BE" sz="2400" smtClean="0"/>
              <a:t>Balanstotaal: 32,4 mia €</a:t>
            </a:r>
          </a:p>
          <a:p>
            <a:pPr>
              <a:lnSpc>
                <a:spcPts val="2500"/>
              </a:lnSpc>
            </a:pPr>
            <a:r>
              <a:rPr lang="nl-BE" sz="2400" smtClean="0"/>
              <a:t>Technische voorzieningen: 27,5 mia €</a:t>
            </a:r>
          </a:p>
          <a:p>
            <a:pPr>
              <a:lnSpc>
                <a:spcPts val="2500"/>
              </a:lnSpc>
            </a:pPr>
            <a:r>
              <a:rPr lang="nl-BE" sz="2400" smtClean="0"/>
              <a:t>Aantal deelnemers: 1 mio</a:t>
            </a:r>
          </a:p>
          <a:p>
            <a:pPr>
              <a:lnSpc>
                <a:spcPts val="2500"/>
              </a:lnSpc>
            </a:pPr>
            <a:r>
              <a:rPr lang="nl-BE" sz="2400" smtClean="0"/>
              <a:t>Dekkingsgraad KTV + marge: 143 %</a:t>
            </a:r>
          </a:p>
          <a:p>
            <a:pPr>
              <a:lnSpc>
                <a:spcPts val="2500"/>
              </a:lnSpc>
            </a:pPr>
            <a:r>
              <a:rPr lang="nl-BE" sz="2400" smtClean="0"/>
              <a:t>Dekkingsgraad LTV + marge: 116 %</a:t>
            </a:r>
            <a:endParaRPr lang="nl-BE" sz="2400"/>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791370" y="404664"/>
            <a:ext cx="7894636" cy="990132"/>
          </a:xfrm>
        </p:spPr>
        <p:txBody>
          <a:bodyPr/>
          <a:lstStyle/>
          <a:p>
            <a:r>
              <a:rPr lang="nl-BE"/>
              <a:t>Peer groups in functie van </a:t>
            </a:r>
            <a:r>
              <a:rPr lang="nl-BE" smtClean="0"/>
              <a:t>het type van </a:t>
            </a:r>
            <a:r>
              <a:rPr lang="nl-BE"/>
              <a:t>de </a:t>
            </a:r>
            <a:r>
              <a:rPr lang="nl-BE" smtClean="0"/>
              <a:t>pensioentoezegging</a:t>
            </a:r>
            <a:endParaRPr lang="nl-BE"/>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32</a:t>
            </a:fld>
            <a:endParaRPr lang="nl-BE" dirty="0"/>
          </a:p>
        </p:txBody>
      </p:sp>
    </p:spTree>
    <p:extLst>
      <p:ext uri="{BB962C8B-B14F-4D97-AF65-F5344CB8AC3E}">
        <p14:creationId xmlns:p14="http://schemas.microsoft.com/office/powerpoint/2010/main" val="1123243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83568" y="1748757"/>
            <a:ext cx="8255001" cy="4231024"/>
          </a:xfrm>
        </p:spPr>
        <p:txBody>
          <a:bodyPr/>
          <a:lstStyle/>
          <a:p>
            <a:pPr marL="0" indent="0">
              <a:buNone/>
            </a:pPr>
            <a:r>
              <a:rPr lang="nl-BE"/>
              <a:t>IBP's met uitsluitend DC-plannen zonder </a:t>
            </a:r>
            <a:r>
              <a:rPr lang="nl-BE" smtClean="0"/>
              <a:t>tarief</a:t>
            </a:r>
          </a:p>
          <a:p>
            <a:r>
              <a:rPr lang="nl-BE" sz="2400"/>
              <a:t>Aantal rapporterende IBP's: </a:t>
            </a:r>
            <a:r>
              <a:rPr lang="nl-BE" sz="2400" smtClean="0"/>
              <a:t>28 </a:t>
            </a:r>
            <a:endParaRPr lang="nl-BE" sz="2400"/>
          </a:p>
          <a:p>
            <a:r>
              <a:rPr lang="nl-BE" sz="2400" smtClean="0"/>
              <a:t>Balanstotaal: 1,9 mia €</a:t>
            </a:r>
          </a:p>
          <a:p>
            <a:r>
              <a:rPr lang="nl-BE" sz="2400" smtClean="0"/>
              <a:t>Technische voorzieningen: 1,8 mia €</a:t>
            </a:r>
          </a:p>
          <a:p>
            <a:r>
              <a:rPr lang="nl-BE" sz="2400" smtClean="0"/>
              <a:t>Aantal deelnemers: 782.000</a:t>
            </a:r>
          </a:p>
          <a:p>
            <a:r>
              <a:rPr lang="nl-BE" sz="2400" smtClean="0"/>
              <a:t>Dekkingsgraad KTV + marge: 115 %</a:t>
            </a:r>
          </a:p>
          <a:p>
            <a:r>
              <a:rPr lang="nl-BE" sz="2400" smtClean="0"/>
              <a:t>Dekkingsgraad LTV + marge: 109 %</a:t>
            </a:r>
            <a:endParaRPr lang="nl-BE" sz="2400"/>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683568" y="470106"/>
            <a:ext cx="7894636" cy="990132"/>
          </a:xfrm>
        </p:spPr>
        <p:txBody>
          <a:bodyPr/>
          <a:lstStyle/>
          <a:p>
            <a:r>
              <a:rPr lang="nl-BE"/>
              <a:t>Peer groups in functie van </a:t>
            </a:r>
            <a:r>
              <a:rPr lang="nl-BE" smtClean="0"/>
              <a:t>het type van </a:t>
            </a:r>
            <a:r>
              <a:rPr lang="nl-BE"/>
              <a:t>de pensioentoezegging</a:t>
            </a:r>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33</a:t>
            </a:fld>
            <a:endParaRPr lang="nl-BE" dirty="0"/>
          </a:p>
        </p:txBody>
      </p:sp>
    </p:spTree>
    <p:extLst>
      <p:ext uri="{BB962C8B-B14F-4D97-AF65-F5344CB8AC3E}">
        <p14:creationId xmlns:p14="http://schemas.microsoft.com/office/powerpoint/2010/main" val="20534719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a:t>Peer groups in functie van </a:t>
            </a:r>
            <a:r>
              <a:rPr lang="nl-BE" smtClean="0"/>
              <a:t>het type van </a:t>
            </a:r>
            <a:r>
              <a:rPr lang="nl-BE"/>
              <a:t>de </a:t>
            </a:r>
            <a:r>
              <a:rPr lang="nl-BE" smtClean="0"/>
              <a:t>pensioentoezegging</a:t>
            </a:r>
            <a:endParaRPr lang="nl-BE"/>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34</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1754382719"/>
              </p:ext>
            </p:extLst>
          </p:nvPr>
        </p:nvGraphicFramePr>
        <p:xfrm>
          <a:off x="790626" y="1484784"/>
          <a:ext cx="7921574" cy="424847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2342322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a:t>Peer groups in functie van </a:t>
            </a:r>
            <a:r>
              <a:rPr lang="nl-BE" smtClean="0"/>
              <a:t>het type van </a:t>
            </a:r>
            <a:r>
              <a:rPr lang="nl-BE"/>
              <a:t>de </a:t>
            </a:r>
            <a:r>
              <a:rPr lang="nl-BE" smtClean="0"/>
              <a:t>pensioentoezegging</a:t>
            </a:r>
            <a:endParaRPr lang="nl-BE"/>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35</a:t>
            </a:fld>
            <a:endParaRPr lang="nl-BE" dirty="0"/>
          </a:p>
        </p:txBody>
      </p:sp>
      <p:graphicFrame>
        <p:nvGraphicFramePr>
          <p:cNvPr id="7" name="Chart 6"/>
          <p:cNvGraphicFramePr>
            <a:graphicFrameLocks/>
          </p:cNvGraphicFramePr>
          <p:nvPr>
            <p:extLst>
              <p:ext uri="{D42A27DB-BD31-4B8C-83A1-F6EECF244321}">
                <p14:modId xmlns:p14="http://schemas.microsoft.com/office/powerpoint/2010/main" val="3648980173"/>
              </p:ext>
            </p:extLst>
          </p:nvPr>
        </p:nvGraphicFramePr>
        <p:xfrm>
          <a:off x="791370" y="1484784"/>
          <a:ext cx="7920830" cy="41764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4018343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a:t>Peer groups in functie van </a:t>
            </a:r>
            <a:r>
              <a:rPr lang="nl-BE" smtClean="0"/>
              <a:t>het type van </a:t>
            </a:r>
            <a:r>
              <a:rPr lang="nl-BE"/>
              <a:t>de </a:t>
            </a:r>
            <a:r>
              <a:rPr lang="nl-BE" smtClean="0"/>
              <a:t>pensioentoezegging</a:t>
            </a:r>
            <a:endParaRPr lang="nl-BE"/>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36</a:t>
            </a:fld>
            <a:endParaRPr lang="nl-BE" dirty="0"/>
          </a:p>
        </p:txBody>
      </p:sp>
      <p:graphicFrame>
        <p:nvGraphicFramePr>
          <p:cNvPr id="8" name="Chart 7"/>
          <p:cNvGraphicFramePr>
            <a:graphicFrameLocks/>
          </p:cNvGraphicFramePr>
          <p:nvPr>
            <p:extLst>
              <p:ext uri="{D42A27DB-BD31-4B8C-83A1-F6EECF244321}">
                <p14:modId xmlns:p14="http://schemas.microsoft.com/office/powerpoint/2010/main" val="4238219390"/>
              </p:ext>
            </p:extLst>
          </p:nvPr>
        </p:nvGraphicFramePr>
        <p:xfrm>
          <a:off x="791370" y="1700808"/>
          <a:ext cx="7920830" cy="410445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1879830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1370" y="1484784"/>
            <a:ext cx="8255001" cy="4231024"/>
          </a:xfrm>
        </p:spPr>
        <p:txBody>
          <a:bodyPr/>
          <a:lstStyle/>
          <a:p>
            <a:r>
              <a:rPr lang="nl-BE" smtClean="0"/>
              <a:t>Peer groups in functie van grensoverschrijdende activiteit</a:t>
            </a:r>
          </a:p>
          <a:p>
            <a:pPr lvl="1"/>
            <a:endParaRPr lang="nl-BE" smtClean="0"/>
          </a:p>
          <a:p>
            <a:pPr lvl="1"/>
            <a:r>
              <a:rPr lang="nl-BE" smtClean="0"/>
              <a:t>IBP's met enkel activiteiten in België</a:t>
            </a:r>
          </a:p>
          <a:p>
            <a:pPr lvl="1"/>
            <a:r>
              <a:rPr lang="nl-BE" smtClean="0"/>
              <a:t>IBP's met ook grensoverschrijdende activiteiten</a:t>
            </a:r>
          </a:p>
        </p:txBody>
      </p:sp>
      <p:sp>
        <p:nvSpPr>
          <p:cNvPr id="9"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2" name="Title 1"/>
          <p:cNvSpPr>
            <a:spLocks noGrp="1"/>
          </p:cNvSpPr>
          <p:nvPr>
            <p:ph type="title"/>
          </p:nvPr>
        </p:nvSpPr>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37</a:t>
            </a:fld>
            <a:endParaRPr lang="nl-BE"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82335"/>
            <a:ext cx="8255001" cy="4231024"/>
          </a:xfrm>
        </p:spPr>
        <p:txBody>
          <a:bodyPr/>
          <a:lstStyle/>
          <a:p>
            <a:pPr marL="0" indent="0">
              <a:spcBef>
                <a:spcPts val="1200"/>
              </a:spcBef>
              <a:buNone/>
            </a:pPr>
            <a:r>
              <a:rPr lang="nl-BE"/>
              <a:t>IBP's met ook grensoverschrijdende activiteiten</a:t>
            </a:r>
          </a:p>
          <a:p>
            <a:pPr>
              <a:lnSpc>
                <a:spcPct val="100000"/>
              </a:lnSpc>
              <a:spcBef>
                <a:spcPts val="600"/>
              </a:spcBef>
            </a:pPr>
            <a:r>
              <a:rPr lang="nl-BE" sz="2000" smtClean="0"/>
              <a:t>Aantal rapporterende IBP's: 19 </a:t>
            </a:r>
          </a:p>
          <a:p>
            <a:pPr>
              <a:lnSpc>
                <a:spcPct val="100000"/>
              </a:lnSpc>
              <a:spcBef>
                <a:spcPts val="600"/>
              </a:spcBef>
            </a:pPr>
            <a:r>
              <a:rPr lang="nl-BE" sz="2000" smtClean="0"/>
              <a:t>Balanstotaal: 8,9 mia €</a:t>
            </a:r>
          </a:p>
          <a:p>
            <a:pPr>
              <a:lnSpc>
                <a:spcPct val="100000"/>
              </a:lnSpc>
              <a:spcBef>
                <a:spcPts val="600"/>
              </a:spcBef>
            </a:pPr>
            <a:r>
              <a:rPr lang="nl-BE" sz="2000" smtClean="0"/>
              <a:t>Technische voorzieningen: 8,5 mia €</a:t>
            </a:r>
          </a:p>
          <a:p>
            <a:pPr>
              <a:lnSpc>
                <a:spcPct val="100000"/>
              </a:lnSpc>
              <a:spcBef>
                <a:spcPts val="600"/>
              </a:spcBef>
            </a:pPr>
            <a:r>
              <a:rPr lang="nl-BE" sz="2000" smtClean="0"/>
              <a:t>Aantal deelnemers: 68.000 </a:t>
            </a:r>
          </a:p>
          <a:p>
            <a:pPr>
              <a:lnSpc>
                <a:spcPct val="100000"/>
              </a:lnSpc>
              <a:spcBef>
                <a:spcPts val="600"/>
              </a:spcBef>
            </a:pPr>
            <a:r>
              <a:rPr lang="nl-BE" sz="2000" smtClean="0"/>
              <a:t>Dekkingsgraad KTV + marge: 121 %</a:t>
            </a:r>
          </a:p>
          <a:p>
            <a:pPr>
              <a:lnSpc>
                <a:spcPct val="100000"/>
              </a:lnSpc>
              <a:spcBef>
                <a:spcPts val="600"/>
              </a:spcBef>
            </a:pPr>
            <a:r>
              <a:rPr lang="nl-BE" sz="2000" smtClean="0"/>
              <a:t>Dekkingsgraad LTV + marge: 104 %</a:t>
            </a:r>
          </a:p>
          <a:p>
            <a:pPr>
              <a:lnSpc>
                <a:spcPct val="100000"/>
              </a:lnSpc>
              <a:spcBef>
                <a:spcPts val="600"/>
              </a:spcBef>
            </a:pPr>
            <a:r>
              <a:rPr lang="nl-BE" sz="2000"/>
              <a:t>Actief in  Bahrein, Cyprus, Denemarken, Griekenland, Hongarije, Ierland, Jordanië, Koeweit, Libanon, Litouwen, Luxemburg, Malta, Nederland, Oman, Oostenrijk, Palestina, Qatar, Saoedi-Arabië, Spanje, Verenigd Koninkrijk, Verenigde Arabische Emiraten, Yemen, Zwitserland</a:t>
            </a:r>
            <a:endParaRPr lang="nl-BE" smtClean="0"/>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a:t>Peer groups in functie van grensoverschrijdende </a:t>
            </a:r>
            <a:r>
              <a:rPr lang="nl-BE" smtClean="0"/>
              <a:t>activiteit </a:t>
            </a:r>
            <a:endParaRPr lang="nl-BE"/>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38</a:t>
            </a:fld>
            <a:endParaRPr lang="nl-BE"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a:t>Peer groups in functie van grensoverschrijdende activiteit </a:t>
            </a:r>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39</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3628053410"/>
              </p:ext>
            </p:extLst>
          </p:nvPr>
        </p:nvGraphicFramePr>
        <p:xfrm>
          <a:off x="791370" y="1556792"/>
          <a:ext cx="7920830" cy="43204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8488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nSpc>
                <a:spcPts val="2000"/>
              </a:lnSpc>
              <a:spcBef>
                <a:spcPts val="1200"/>
              </a:spcBef>
            </a:pPr>
            <a:r>
              <a:rPr lang="nl-BE" sz="2000" smtClean="0">
                <a:solidFill>
                  <a:srgbClr val="002244"/>
                </a:solidFill>
              </a:rPr>
              <a:t>IBP's beleggen nog altijd voornamelijk in ICB's (aandelen-ICB's en obligatie-ICB's)</a:t>
            </a:r>
          </a:p>
          <a:p>
            <a:pPr>
              <a:lnSpc>
                <a:spcPts val="2000"/>
              </a:lnSpc>
              <a:spcBef>
                <a:spcPts val="1200"/>
              </a:spcBef>
              <a:spcAft>
                <a:spcPts val="0"/>
              </a:spcAft>
            </a:pPr>
            <a:r>
              <a:rPr lang="nl-BE" sz="2000">
                <a:solidFill>
                  <a:srgbClr val="002244"/>
                </a:solidFill>
              </a:rPr>
              <a:t>De </a:t>
            </a:r>
            <a:r>
              <a:rPr lang="nl-BE" sz="2000" smtClean="0">
                <a:solidFill>
                  <a:srgbClr val="002244"/>
                </a:solidFill>
              </a:rPr>
              <a:t>globale blootstelling </a:t>
            </a:r>
            <a:r>
              <a:rPr lang="nl-BE" sz="2000">
                <a:solidFill>
                  <a:srgbClr val="002244"/>
                </a:solidFill>
              </a:rPr>
              <a:t>op aandelen en obligaties blijft </a:t>
            </a:r>
            <a:r>
              <a:rPr lang="nl-BE" sz="2000" smtClean="0">
                <a:solidFill>
                  <a:srgbClr val="002244"/>
                </a:solidFill>
              </a:rPr>
              <a:t>rond </a:t>
            </a:r>
            <a:r>
              <a:rPr lang="nl-BE" sz="2000">
                <a:solidFill>
                  <a:srgbClr val="002244"/>
                </a:solidFill>
              </a:rPr>
              <a:t>hetzelfde niveau </a:t>
            </a:r>
            <a:r>
              <a:rPr lang="nl-BE" sz="2000" smtClean="0">
                <a:solidFill>
                  <a:srgbClr val="002244"/>
                </a:solidFill>
              </a:rPr>
              <a:t>schommelen als </a:t>
            </a:r>
            <a:r>
              <a:rPr lang="nl-BE" sz="2000">
                <a:solidFill>
                  <a:srgbClr val="002244"/>
                </a:solidFill>
              </a:rPr>
              <a:t>de afgelopen </a:t>
            </a:r>
            <a:r>
              <a:rPr lang="nl-BE" sz="2000" smtClean="0">
                <a:solidFill>
                  <a:srgbClr val="002244"/>
                </a:solidFill>
              </a:rPr>
              <a:t>jaren, met dien verstande dat zich in 2018 een stijging voordoet van de </a:t>
            </a:r>
            <a:r>
              <a:rPr lang="nl-BE" sz="2000">
                <a:solidFill>
                  <a:srgbClr val="002244"/>
                </a:solidFill>
              </a:rPr>
              <a:t>totale blootstelling </a:t>
            </a:r>
            <a:r>
              <a:rPr lang="nl-BE" sz="2000" smtClean="0">
                <a:solidFill>
                  <a:srgbClr val="002244"/>
                </a:solidFill>
              </a:rPr>
              <a:t>op obligaties, zowel </a:t>
            </a:r>
            <a:r>
              <a:rPr lang="nl-BE" sz="2000" i="1" smtClean="0">
                <a:solidFill>
                  <a:srgbClr val="002244"/>
                </a:solidFill>
              </a:rPr>
              <a:t>rechtstreeks als onrechtstreeks</a:t>
            </a:r>
            <a:r>
              <a:rPr lang="nl-BE" sz="2000" smtClean="0">
                <a:solidFill>
                  <a:srgbClr val="002244"/>
                </a:solidFill>
              </a:rPr>
              <a:t>, en een daling van de </a:t>
            </a:r>
            <a:r>
              <a:rPr lang="nl-BE" sz="2000" i="1" smtClean="0">
                <a:solidFill>
                  <a:srgbClr val="002244"/>
                </a:solidFill>
              </a:rPr>
              <a:t>rechtstreekse</a:t>
            </a:r>
            <a:r>
              <a:rPr lang="nl-BE" sz="2000" smtClean="0">
                <a:solidFill>
                  <a:srgbClr val="002244"/>
                </a:solidFill>
              </a:rPr>
              <a:t> blootstelling  op aandelen</a:t>
            </a:r>
          </a:p>
          <a:p>
            <a:pPr lvl="1">
              <a:lnSpc>
                <a:spcPts val="2000"/>
              </a:lnSpc>
              <a:spcBef>
                <a:spcPts val="600"/>
              </a:spcBef>
              <a:spcAft>
                <a:spcPts val="0"/>
              </a:spcAft>
            </a:pPr>
            <a:r>
              <a:rPr lang="nl-BE" sz="1600" smtClean="0">
                <a:solidFill>
                  <a:srgbClr val="002244"/>
                </a:solidFill>
              </a:rPr>
              <a:t>Rechtstreekse blootstelling op </a:t>
            </a:r>
          </a:p>
          <a:p>
            <a:pPr lvl="2">
              <a:lnSpc>
                <a:spcPts val="2000"/>
              </a:lnSpc>
              <a:spcAft>
                <a:spcPts val="0"/>
              </a:spcAft>
              <a:buFont typeface="Wingdings" pitchFamily="2" charset="2"/>
              <a:buChar char="§"/>
            </a:pPr>
            <a:r>
              <a:rPr lang="nl-BE" sz="1600" smtClean="0">
                <a:solidFill>
                  <a:srgbClr val="002244"/>
                </a:solidFill>
              </a:rPr>
              <a:t>Obligaties</a:t>
            </a:r>
            <a:r>
              <a:rPr lang="nl-BE" sz="1600">
                <a:solidFill>
                  <a:srgbClr val="002244"/>
                </a:solidFill>
              </a:rPr>
              <a:t>: </a:t>
            </a:r>
            <a:r>
              <a:rPr lang="nl-BE" sz="1600" smtClean="0">
                <a:solidFill>
                  <a:srgbClr val="002244"/>
                </a:solidFill>
              </a:rPr>
              <a:t>11,70 </a:t>
            </a:r>
            <a:r>
              <a:rPr lang="nl-BE" sz="1600">
                <a:solidFill>
                  <a:srgbClr val="002244"/>
                </a:solidFill>
              </a:rPr>
              <a:t>%</a:t>
            </a:r>
          </a:p>
          <a:p>
            <a:pPr lvl="2">
              <a:lnSpc>
                <a:spcPts val="2000"/>
              </a:lnSpc>
              <a:spcAft>
                <a:spcPts val="0"/>
              </a:spcAft>
              <a:buFont typeface="Wingdings" pitchFamily="2" charset="2"/>
              <a:buChar char="§"/>
            </a:pPr>
            <a:r>
              <a:rPr lang="nl-BE" sz="1600">
                <a:solidFill>
                  <a:srgbClr val="002244"/>
                </a:solidFill>
              </a:rPr>
              <a:t>Aandelen: </a:t>
            </a:r>
            <a:r>
              <a:rPr lang="nl-BE" sz="1600" smtClean="0">
                <a:solidFill>
                  <a:srgbClr val="002244"/>
                </a:solidFill>
              </a:rPr>
              <a:t>7,90 </a:t>
            </a:r>
            <a:r>
              <a:rPr lang="nl-BE" sz="1600">
                <a:solidFill>
                  <a:srgbClr val="002244"/>
                </a:solidFill>
              </a:rPr>
              <a:t>%</a:t>
            </a:r>
          </a:p>
          <a:p>
            <a:pPr lvl="1">
              <a:lnSpc>
                <a:spcPts val="2000"/>
              </a:lnSpc>
              <a:spcBef>
                <a:spcPts val="600"/>
              </a:spcBef>
              <a:spcAft>
                <a:spcPts val="0"/>
              </a:spcAft>
            </a:pPr>
            <a:r>
              <a:rPr lang="nl-BE" sz="1600">
                <a:solidFill>
                  <a:srgbClr val="002244"/>
                </a:solidFill>
              </a:rPr>
              <a:t>Totale </a:t>
            </a:r>
            <a:r>
              <a:rPr lang="nl-BE" sz="1600" smtClean="0">
                <a:solidFill>
                  <a:srgbClr val="002244"/>
                </a:solidFill>
              </a:rPr>
              <a:t>blootstelling </a:t>
            </a:r>
            <a:r>
              <a:rPr lang="nl-BE" sz="1600">
                <a:solidFill>
                  <a:srgbClr val="002244"/>
                </a:solidFill>
              </a:rPr>
              <a:t>op</a:t>
            </a:r>
          </a:p>
          <a:p>
            <a:pPr lvl="2">
              <a:lnSpc>
                <a:spcPts val="2000"/>
              </a:lnSpc>
              <a:spcAft>
                <a:spcPts val="0"/>
              </a:spcAft>
              <a:buFont typeface="Wingdings" pitchFamily="2" charset="2"/>
              <a:buChar char="§"/>
            </a:pPr>
            <a:r>
              <a:rPr lang="nl-BE" sz="1600">
                <a:solidFill>
                  <a:srgbClr val="002244"/>
                </a:solidFill>
              </a:rPr>
              <a:t>Obligaties: </a:t>
            </a:r>
            <a:r>
              <a:rPr lang="nl-BE" sz="1600" smtClean="0">
                <a:solidFill>
                  <a:srgbClr val="002244"/>
                </a:solidFill>
              </a:rPr>
              <a:t>48,08 </a:t>
            </a:r>
            <a:r>
              <a:rPr lang="nl-BE" sz="1600">
                <a:solidFill>
                  <a:srgbClr val="002244"/>
                </a:solidFill>
              </a:rPr>
              <a:t>% </a:t>
            </a:r>
          </a:p>
          <a:p>
            <a:pPr lvl="2">
              <a:lnSpc>
                <a:spcPts val="2000"/>
              </a:lnSpc>
              <a:spcAft>
                <a:spcPts val="0"/>
              </a:spcAft>
              <a:buFont typeface="Wingdings" pitchFamily="2" charset="2"/>
              <a:buChar char="§"/>
            </a:pPr>
            <a:r>
              <a:rPr lang="nl-BE" sz="1600">
                <a:solidFill>
                  <a:srgbClr val="002244"/>
                </a:solidFill>
              </a:rPr>
              <a:t>Aandelen: </a:t>
            </a:r>
            <a:r>
              <a:rPr lang="nl-BE" sz="1600" smtClean="0">
                <a:solidFill>
                  <a:srgbClr val="002244"/>
                </a:solidFill>
              </a:rPr>
              <a:t>41,66 </a:t>
            </a:r>
            <a:r>
              <a:rPr lang="nl-BE" sz="1600">
                <a:solidFill>
                  <a:srgbClr val="002244"/>
                </a:solidFill>
              </a:rPr>
              <a:t>% </a:t>
            </a:r>
          </a:p>
          <a:p>
            <a:pPr>
              <a:lnSpc>
                <a:spcPts val="2000"/>
              </a:lnSpc>
              <a:spcBef>
                <a:spcPts val="1200"/>
              </a:spcBef>
            </a:pPr>
            <a:endParaRPr lang="nl-BE" sz="2000" smtClean="0"/>
          </a:p>
        </p:txBody>
      </p:sp>
      <p:sp>
        <p:nvSpPr>
          <p:cNvPr id="10" name="Tijdelijke aanduiding voor datum 9"/>
          <p:cNvSpPr>
            <a:spLocks noGrp="1"/>
          </p:cNvSpPr>
          <p:nvPr>
            <p:ph type="dt" sz="half" idx="10"/>
          </p:nvPr>
        </p:nvSpPr>
        <p:spPr/>
        <p:txBody>
          <a:bodyPr/>
          <a:lstStyle/>
          <a:p>
            <a:r>
              <a:rPr lang="nl-BE" dirty="0"/>
              <a:t>2</a:t>
            </a:r>
            <a:r>
              <a:rPr lang="nl-BE" dirty="0" smtClean="0"/>
              <a:t> december 2019</a:t>
            </a:r>
            <a:endParaRPr lang="nl-BE" dirty="0"/>
          </a:p>
        </p:txBody>
      </p:sp>
      <p:sp>
        <p:nvSpPr>
          <p:cNvPr id="5" name="Title 4"/>
          <p:cNvSpPr>
            <a:spLocks noGrp="1"/>
          </p:cNvSpPr>
          <p:nvPr>
            <p:ph type="title"/>
          </p:nvPr>
        </p:nvSpPr>
        <p:spPr/>
        <p:txBody>
          <a:bodyPr/>
          <a:lstStyle/>
          <a:p>
            <a:r>
              <a:rPr lang="nl-BE" smtClean="0"/>
              <a:t>Executive summary</a:t>
            </a:r>
            <a:endParaRPr lang="nl-BE" dirty="0"/>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4</a:t>
            </a:fld>
            <a:endParaRPr lang="nl-BE" dirty="0"/>
          </a:p>
        </p:txBody>
      </p:sp>
    </p:spTree>
    <p:extLst>
      <p:ext uri="{BB962C8B-B14F-4D97-AF65-F5344CB8AC3E}">
        <p14:creationId xmlns:p14="http://schemas.microsoft.com/office/powerpoint/2010/main" val="67125645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901700" indent="-538163" defTabSz="801688"/>
            <a:r>
              <a:rPr lang="nl-BE" smtClean="0"/>
              <a:t>Evolutie balanstotaal</a:t>
            </a:r>
            <a:endParaRPr lang="nl-BE"/>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a:t>Peer groups in functie van grensoverschrijdende activiteit </a:t>
            </a:r>
          </a:p>
        </p:txBody>
      </p:sp>
      <p:sp>
        <p:nvSpPr>
          <p:cNvPr id="5" name="Footer Placeholder 4"/>
          <p:cNvSpPr>
            <a:spLocks noGrp="1"/>
          </p:cNvSpPr>
          <p:nvPr>
            <p:ph type="ftr" sz="quarter" idx="11"/>
          </p:nvPr>
        </p:nvSpPr>
        <p:spPr/>
        <p:txBody>
          <a:bodyPr/>
          <a:lstStyle/>
          <a:p>
            <a:r>
              <a:rPr lang="nl-BE" smtClean="0"/>
              <a:t>Rapportering over het boekjaar 2018</a:t>
            </a:r>
            <a:endParaRPr lang="nl-BE" dirty="0"/>
          </a:p>
        </p:txBody>
      </p:sp>
      <p:sp>
        <p:nvSpPr>
          <p:cNvPr id="6" name="Slide Number Placeholder 5"/>
          <p:cNvSpPr>
            <a:spLocks noGrp="1"/>
          </p:cNvSpPr>
          <p:nvPr>
            <p:ph type="sldNum" sz="quarter" idx="4"/>
          </p:nvPr>
        </p:nvSpPr>
        <p:spPr/>
        <p:txBody>
          <a:bodyPr/>
          <a:lstStyle/>
          <a:p>
            <a:fld id="{90FF19FB-2F2A-410F-BBCC-7AE0EC5BE55E}" type="slidenum">
              <a:rPr lang="nl-BE" smtClean="0"/>
              <a:pPr/>
              <a:t>40</a:t>
            </a:fld>
            <a:endParaRPr lang="nl-BE" dirty="0"/>
          </a:p>
        </p:txBody>
      </p:sp>
      <p:graphicFrame>
        <p:nvGraphicFramePr>
          <p:cNvPr id="9" name="Chart 8"/>
          <p:cNvGraphicFramePr>
            <a:graphicFrameLocks/>
          </p:cNvGraphicFramePr>
          <p:nvPr>
            <p:extLst>
              <p:ext uri="{D42A27DB-BD31-4B8C-83A1-F6EECF244321}">
                <p14:modId xmlns:p14="http://schemas.microsoft.com/office/powerpoint/2010/main" val="4177932339"/>
              </p:ext>
            </p:extLst>
          </p:nvPr>
        </p:nvGraphicFramePr>
        <p:xfrm>
          <a:off x="791370" y="2035734"/>
          <a:ext cx="7920830" cy="36255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6043972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a:t>Peer groups in functie van grensoverschrijdende </a:t>
            </a:r>
            <a:r>
              <a:rPr lang="nl-BE" smtClean="0"/>
              <a:t>activiteit</a:t>
            </a:r>
            <a:endParaRPr lang="nl-BE"/>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41</a:t>
            </a:fld>
            <a:endParaRPr lang="nl-BE" dirty="0"/>
          </a:p>
        </p:txBody>
      </p:sp>
      <p:sp>
        <p:nvSpPr>
          <p:cNvPr id="2" name="TextBox 1"/>
          <p:cNvSpPr txBox="1"/>
          <p:nvPr/>
        </p:nvSpPr>
        <p:spPr>
          <a:xfrm>
            <a:off x="4571765" y="5013176"/>
            <a:ext cx="360040" cy="246221"/>
          </a:xfrm>
          <a:prstGeom prst="rect">
            <a:avLst/>
          </a:prstGeom>
          <a:noFill/>
        </p:spPr>
        <p:txBody>
          <a:bodyPr wrap="square" rtlCol="0">
            <a:spAutoFit/>
          </a:bodyPr>
          <a:lstStyle/>
          <a:p>
            <a:r>
              <a:rPr lang="nl-BE" sz="1000" smtClean="0"/>
              <a:t>*</a:t>
            </a:r>
            <a:endParaRPr lang="nl-BE" sz="1000"/>
          </a:p>
        </p:txBody>
      </p:sp>
      <p:sp>
        <p:nvSpPr>
          <p:cNvPr id="5" name="TextBox 4"/>
          <p:cNvSpPr txBox="1"/>
          <p:nvPr/>
        </p:nvSpPr>
        <p:spPr>
          <a:xfrm>
            <a:off x="791370" y="5675118"/>
            <a:ext cx="7488832" cy="430887"/>
          </a:xfrm>
          <a:prstGeom prst="rect">
            <a:avLst/>
          </a:prstGeom>
          <a:noFill/>
        </p:spPr>
        <p:txBody>
          <a:bodyPr wrap="square" rtlCol="0">
            <a:spAutoFit/>
          </a:bodyPr>
          <a:lstStyle/>
          <a:p>
            <a:pPr marL="180975" indent="-180975"/>
            <a:r>
              <a:rPr lang="nl-BE" sz="1100" smtClean="0"/>
              <a:t>*	De dekkingsgraad KTV is voor de grensoverschrijdende activiteiten veel lager dan voor de Belgische ten gevolge van de toepassing in de meeste landen van een veel lagere actualisatievoet voor de berekening van de verworven reserves (KTV)</a:t>
            </a:r>
            <a:endParaRPr lang="nl-BE" sz="1100"/>
          </a:p>
        </p:txBody>
      </p:sp>
      <p:graphicFrame>
        <p:nvGraphicFramePr>
          <p:cNvPr id="10" name="Chart 9"/>
          <p:cNvGraphicFramePr>
            <a:graphicFrameLocks/>
          </p:cNvGraphicFramePr>
          <p:nvPr>
            <p:extLst>
              <p:ext uri="{D42A27DB-BD31-4B8C-83A1-F6EECF244321}">
                <p14:modId xmlns:p14="http://schemas.microsoft.com/office/powerpoint/2010/main" val="2973296494"/>
              </p:ext>
            </p:extLst>
          </p:nvPr>
        </p:nvGraphicFramePr>
        <p:xfrm>
          <a:off x="791370" y="1591591"/>
          <a:ext cx="7920830" cy="366780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7528881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a:t>Peer groups in functie van grensoverschrijdende </a:t>
            </a:r>
            <a:r>
              <a:rPr lang="nl-BE" smtClean="0"/>
              <a:t>activiteit</a:t>
            </a:r>
            <a:endParaRPr lang="nl-BE"/>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42</a:t>
            </a:fld>
            <a:endParaRPr lang="nl-BE" dirty="0"/>
          </a:p>
        </p:txBody>
      </p:sp>
      <p:graphicFrame>
        <p:nvGraphicFramePr>
          <p:cNvPr id="7" name="Chart 6"/>
          <p:cNvGraphicFramePr>
            <a:graphicFrameLocks/>
          </p:cNvGraphicFramePr>
          <p:nvPr>
            <p:extLst>
              <p:ext uri="{D42A27DB-BD31-4B8C-83A1-F6EECF244321}">
                <p14:modId xmlns:p14="http://schemas.microsoft.com/office/powerpoint/2010/main" val="3084373632"/>
              </p:ext>
            </p:extLst>
          </p:nvPr>
        </p:nvGraphicFramePr>
        <p:xfrm>
          <a:off x="791370" y="1556792"/>
          <a:ext cx="7920830" cy="41764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0232465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792167" y="185738"/>
            <a:ext cx="7894636" cy="650974"/>
          </a:xfrm>
        </p:spPr>
        <p:txBody>
          <a:bodyPr/>
          <a:lstStyle/>
          <a:p>
            <a:r>
              <a:rPr lang="nl-BE" smtClean="0"/>
              <a:t>Samenvattende tabel IBP's</a:t>
            </a:r>
            <a:endParaRPr lang="nl-BE"/>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43</a:t>
            </a:fld>
            <a:endParaRPr lang="nl-BE" dirty="0"/>
          </a:p>
        </p:txBody>
      </p:sp>
      <p:graphicFrame>
        <p:nvGraphicFramePr>
          <p:cNvPr id="8" name="Table 7"/>
          <p:cNvGraphicFramePr>
            <a:graphicFrameLocks noGrp="1"/>
          </p:cNvGraphicFramePr>
          <p:nvPr>
            <p:extLst>
              <p:ext uri="{D42A27DB-BD31-4B8C-83A1-F6EECF244321}">
                <p14:modId xmlns:p14="http://schemas.microsoft.com/office/powerpoint/2010/main" val="818060408"/>
              </p:ext>
            </p:extLst>
          </p:nvPr>
        </p:nvGraphicFramePr>
        <p:xfrm>
          <a:off x="251523" y="983954"/>
          <a:ext cx="8712960" cy="4457524"/>
        </p:xfrm>
        <a:graphic>
          <a:graphicData uri="http://schemas.openxmlformats.org/drawingml/2006/table">
            <a:tbl>
              <a:tblPr>
                <a:tableStyleId>{775DCB02-9BB8-47FD-8907-85C794F793BA}</a:tableStyleId>
              </a:tblPr>
              <a:tblGrid>
                <a:gridCol w="1440157">
                  <a:extLst>
                    <a:ext uri="{9D8B030D-6E8A-4147-A177-3AD203B41FA5}">
                      <a16:colId xmlns:a16="http://schemas.microsoft.com/office/drawing/2014/main" val="20000"/>
                    </a:ext>
                  </a:extLst>
                </a:gridCol>
                <a:gridCol w="523870">
                  <a:extLst>
                    <a:ext uri="{9D8B030D-6E8A-4147-A177-3AD203B41FA5}">
                      <a16:colId xmlns:a16="http://schemas.microsoft.com/office/drawing/2014/main" val="20001"/>
                    </a:ext>
                  </a:extLst>
                </a:gridCol>
                <a:gridCol w="616165">
                  <a:extLst>
                    <a:ext uri="{9D8B030D-6E8A-4147-A177-3AD203B41FA5}">
                      <a16:colId xmlns:a16="http://schemas.microsoft.com/office/drawing/2014/main" val="20002"/>
                    </a:ext>
                  </a:extLst>
                </a:gridCol>
                <a:gridCol w="616165">
                  <a:extLst>
                    <a:ext uri="{9D8B030D-6E8A-4147-A177-3AD203B41FA5}">
                      <a16:colId xmlns:a16="http://schemas.microsoft.com/office/drawing/2014/main" val="20003"/>
                    </a:ext>
                  </a:extLst>
                </a:gridCol>
                <a:gridCol w="616165">
                  <a:extLst>
                    <a:ext uri="{9D8B030D-6E8A-4147-A177-3AD203B41FA5}">
                      <a16:colId xmlns:a16="http://schemas.microsoft.com/office/drawing/2014/main" val="20004"/>
                    </a:ext>
                  </a:extLst>
                </a:gridCol>
                <a:gridCol w="616165">
                  <a:extLst>
                    <a:ext uri="{9D8B030D-6E8A-4147-A177-3AD203B41FA5}">
                      <a16:colId xmlns:a16="http://schemas.microsoft.com/office/drawing/2014/main" val="20005"/>
                    </a:ext>
                  </a:extLst>
                </a:gridCol>
                <a:gridCol w="616165">
                  <a:extLst>
                    <a:ext uri="{9D8B030D-6E8A-4147-A177-3AD203B41FA5}">
                      <a16:colId xmlns:a16="http://schemas.microsoft.com/office/drawing/2014/main" val="20006"/>
                    </a:ext>
                  </a:extLst>
                </a:gridCol>
                <a:gridCol w="587283">
                  <a:extLst>
                    <a:ext uri="{9D8B030D-6E8A-4147-A177-3AD203B41FA5}">
                      <a16:colId xmlns:a16="http://schemas.microsoft.com/office/drawing/2014/main" val="20007"/>
                    </a:ext>
                  </a:extLst>
                </a:gridCol>
                <a:gridCol w="616165">
                  <a:extLst>
                    <a:ext uri="{9D8B030D-6E8A-4147-A177-3AD203B41FA5}">
                      <a16:colId xmlns:a16="http://schemas.microsoft.com/office/drawing/2014/main" val="20008"/>
                    </a:ext>
                  </a:extLst>
                </a:gridCol>
                <a:gridCol w="616165">
                  <a:extLst>
                    <a:ext uri="{9D8B030D-6E8A-4147-A177-3AD203B41FA5}">
                      <a16:colId xmlns:a16="http://schemas.microsoft.com/office/drawing/2014/main" val="20009"/>
                    </a:ext>
                  </a:extLst>
                </a:gridCol>
                <a:gridCol w="616165">
                  <a:extLst>
                    <a:ext uri="{9D8B030D-6E8A-4147-A177-3AD203B41FA5}">
                      <a16:colId xmlns:a16="http://schemas.microsoft.com/office/drawing/2014/main" val="20010"/>
                    </a:ext>
                  </a:extLst>
                </a:gridCol>
                <a:gridCol w="616165">
                  <a:extLst>
                    <a:ext uri="{9D8B030D-6E8A-4147-A177-3AD203B41FA5}">
                      <a16:colId xmlns:a16="http://schemas.microsoft.com/office/drawing/2014/main" val="20011"/>
                    </a:ext>
                  </a:extLst>
                </a:gridCol>
                <a:gridCol w="616165">
                  <a:extLst>
                    <a:ext uri="{9D8B030D-6E8A-4147-A177-3AD203B41FA5}">
                      <a16:colId xmlns:a16="http://schemas.microsoft.com/office/drawing/2014/main" val="20012"/>
                    </a:ext>
                  </a:extLst>
                </a:gridCol>
              </a:tblGrid>
              <a:tr h="440733">
                <a:tc>
                  <a:txBody>
                    <a:bodyPr/>
                    <a:lstStyle/>
                    <a:p>
                      <a:pPr algn="l" fontAlgn="b"/>
                      <a:r>
                        <a:rPr lang="nl-BE" sz="900" u="none" strike="noStrike">
                          <a:latin typeface="+mn-lt"/>
                          <a:cs typeface="Arial" pitchFamily="34" charset="0"/>
                        </a:rPr>
                        <a:t> </a:t>
                      </a:r>
                      <a:endParaRPr lang="nl-BE" sz="900" b="0"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2">
                  <a:txBody>
                    <a:bodyPr/>
                    <a:lstStyle/>
                    <a:p>
                      <a:pPr algn="ctr" fontAlgn="ctr"/>
                      <a:r>
                        <a:rPr lang="nl-BE" sz="900" b="1" u="none" strike="noStrike">
                          <a:latin typeface="+mn-lt"/>
                          <a:cs typeface="Arial" pitchFamily="34" charset="0"/>
                        </a:rPr>
                        <a:t>Aantal</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smtClean="0">
                          <a:latin typeface="+mn-lt"/>
                          <a:cs typeface="Arial" pitchFamily="34" charset="0"/>
                        </a:rPr>
                        <a:t>Balanstotaal</a:t>
                      </a:r>
                    </a:p>
                    <a:p>
                      <a:pPr algn="ctr" fontAlgn="ctr"/>
                      <a:r>
                        <a:rPr lang="nl-BE" sz="900" b="1" i="0" u="none" strike="noStrike" smtClean="0">
                          <a:solidFill>
                            <a:srgbClr val="000000"/>
                          </a:solidFill>
                          <a:latin typeface="+mn-lt"/>
                          <a:cs typeface="Arial" pitchFamily="34" charset="0"/>
                        </a:rPr>
                        <a:t>(mia €)</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smtClean="0">
                          <a:latin typeface="+mn-lt"/>
                          <a:cs typeface="Arial" pitchFamily="34" charset="0"/>
                        </a:rPr>
                        <a:t>Dekkingsgraad </a:t>
                      </a:r>
                    </a:p>
                    <a:p>
                      <a:pPr algn="ctr" fontAlgn="ctr"/>
                      <a:r>
                        <a:rPr lang="nl-BE" sz="900" b="1" u="none" strike="noStrike" smtClean="0">
                          <a:latin typeface="+mn-lt"/>
                          <a:cs typeface="Arial" pitchFamily="34" charset="0"/>
                        </a:rPr>
                        <a:t>KTV </a:t>
                      </a:r>
                      <a:r>
                        <a:rPr lang="nl-BE" sz="900" b="1" u="none" strike="noStrike">
                          <a:latin typeface="+mn-lt"/>
                          <a:cs typeface="Arial" pitchFamily="34" charset="0"/>
                        </a:rPr>
                        <a:t>+ marge</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smtClean="0">
                          <a:latin typeface="+mn-lt"/>
                          <a:cs typeface="Arial" pitchFamily="34" charset="0"/>
                        </a:rPr>
                        <a:t>Dekkingsgraad </a:t>
                      </a:r>
                    </a:p>
                    <a:p>
                      <a:pPr algn="ctr" fontAlgn="ctr"/>
                      <a:r>
                        <a:rPr lang="nl-BE" sz="900" b="1" u="none" strike="noStrike" smtClean="0">
                          <a:latin typeface="+mn-lt"/>
                          <a:cs typeface="Arial" pitchFamily="34" charset="0"/>
                        </a:rPr>
                        <a:t>LTV </a:t>
                      </a:r>
                      <a:r>
                        <a:rPr lang="nl-BE" sz="900" b="1" u="none" strike="noStrike">
                          <a:latin typeface="+mn-lt"/>
                          <a:cs typeface="Arial" pitchFamily="34" charset="0"/>
                        </a:rPr>
                        <a:t>+ marge</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a:latin typeface="+mn-lt"/>
                          <a:cs typeface="Arial" pitchFamily="34" charset="0"/>
                        </a:rPr>
                        <a:t>Technische </a:t>
                      </a:r>
                      <a:r>
                        <a:rPr lang="nl-BE" sz="900" b="1" u="none" strike="noStrike" smtClean="0">
                          <a:latin typeface="+mn-lt"/>
                          <a:cs typeface="Arial" pitchFamily="34" charset="0"/>
                        </a:rPr>
                        <a:t>voorzieningen</a:t>
                      </a:r>
                    </a:p>
                    <a:p>
                      <a:pPr algn="ctr" fontAlgn="ctr"/>
                      <a:r>
                        <a:rPr lang="nl-BE" sz="900" b="1" i="0" u="none" strike="noStrike" smtClean="0">
                          <a:solidFill>
                            <a:srgbClr val="000000"/>
                          </a:solidFill>
                          <a:latin typeface="+mn-lt"/>
                          <a:cs typeface="Arial" pitchFamily="34" charset="0"/>
                        </a:rPr>
                        <a:t>(mia €)</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a:latin typeface="+mn-lt"/>
                          <a:cs typeface="Arial" pitchFamily="34" charset="0"/>
                        </a:rPr>
                        <a:t>Aantal deelnemers</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extLst>
                  <a:ext uri="{0D108BD9-81ED-4DB2-BD59-A6C34878D82A}">
                    <a16:rowId xmlns:a16="http://schemas.microsoft.com/office/drawing/2014/main" val="10000"/>
                  </a:ext>
                </a:extLst>
              </a:tr>
              <a:tr h="178392">
                <a:tc>
                  <a:txBody>
                    <a:bodyPr/>
                    <a:lstStyle/>
                    <a:p>
                      <a:pPr algn="l" fontAlgn="b"/>
                      <a:r>
                        <a:rPr lang="nl-BE" sz="900" u="none" strike="noStrike">
                          <a:latin typeface="+mn-lt"/>
                          <a:cs typeface="Arial" pitchFamily="34" charset="0"/>
                        </a:rPr>
                        <a:t> </a:t>
                      </a:r>
                      <a:endParaRPr lang="nl-BE" sz="900" b="0"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78392">
                <a:tc>
                  <a:txBody>
                    <a:bodyPr/>
                    <a:lstStyle/>
                    <a:p>
                      <a:pPr algn="l" fontAlgn="b"/>
                      <a:r>
                        <a:rPr lang="nl-BE" sz="900" b="1" u="none" strike="noStrike">
                          <a:latin typeface="+mn-lt"/>
                          <a:cs typeface="Arial" pitchFamily="34" charset="0"/>
                        </a:rPr>
                        <a:t>Sector</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1.734.315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1.788.873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78392">
                <a:tc>
                  <a:txBody>
                    <a:bodyPr/>
                    <a:lstStyle/>
                    <a:p>
                      <a:pPr algn="l" fontAlgn="b"/>
                      <a:r>
                        <a:rPr lang="nl-BE" sz="900" b="1" u="none" strike="noStrike">
                          <a:latin typeface="+mn-lt"/>
                          <a:cs typeface="Arial" pitchFamily="34" charset="0"/>
                        </a:rPr>
                        <a:t>Eerste pijler</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15.117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15.209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178392">
                <a:tc>
                  <a:txBody>
                    <a:bodyPr/>
                    <a:lstStyle/>
                    <a:p>
                      <a:pPr algn="l" fontAlgn="b"/>
                      <a:r>
                        <a:rPr lang="nl-BE" sz="900" b="1" u="none" strike="noStrike">
                          <a:latin typeface="+mn-lt"/>
                          <a:cs typeface="Arial" pitchFamily="34" charset="0"/>
                        </a:rPr>
                        <a:t>Tweede pijler</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32,0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25,3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26,6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1.719.198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1.773.664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178392">
                <a:tc>
                  <a:txBody>
                    <a:bodyPr/>
                    <a:lstStyle/>
                    <a:p>
                      <a:pPr marL="0" indent="0" algn="l" fontAlgn="b"/>
                      <a:r>
                        <a:rPr lang="nl-BE" sz="900" b="1" u="none" strike="noStrike">
                          <a:latin typeface="+mn-lt"/>
                          <a:cs typeface="Arial" pitchFamily="34" charset="0"/>
                        </a:rPr>
                        <a:t>Sectorfondsen</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1.293.252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1.328.463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178392">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nl-BE" sz="900" b="1" u="none" strike="noStrike" kern="1200" smtClean="0">
                          <a:solidFill>
                            <a:schemeClr val="dk1"/>
                          </a:solidFill>
                          <a:latin typeface="+mn-lt"/>
                          <a:ea typeface="+mn-ea"/>
                          <a:cs typeface="Arial" pitchFamily="34" charset="0"/>
                        </a:rPr>
                        <a:t>Multi-WG met band</a:t>
                      </a: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311.601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332.910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178392">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nl-BE" sz="900" b="1" u="none" strike="noStrike" kern="1200" smtClean="0">
                          <a:solidFill>
                            <a:schemeClr val="dk1"/>
                          </a:solidFill>
                          <a:latin typeface="+mn-lt"/>
                          <a:ea typeface="+mn-ea"/>
                          <a:cs typeface="Arial" pitchFamily="34" charset="0"/>
                        </a:rPr>
                        <a:t>Multi-WG zonder band</a:t>
                      </a: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9.142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18.057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178392">
                <a:tc>
                  <a:txBody>
                    <a:bodyPr/>
                    <a:lstStyle/>
                    <a:p>
                      <a:pPr algn="l" fontAlgn="b"/>
                      <a:r>
                        <a:rPr lang="nl-BE" sz="900" b="1" u="none" strike="noStrike" smtClean="0">
                          <a:latin typeface="+mn-lt"/>
                          <a:cs typeface="Arial" pitchFamily="34" charset="0"/>
                        </a:rPr>
                        <a:t>Mono-werkgevers</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99%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71.335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60.715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178392">
                <a:tc>
                  <a:txBody>
                    <a:bodyPr/>
                    <a:lstStyle/>
                    <a:p>
                      <a:pPr algn="l" fontAlgn="b"/>
                      <a:r>
                        <a:rPr lang="nl-BE" sz="900" b="1" u="none" strike="noStrike">
                          <a:latin typeface="+mn-lt"/>
                          <a:cs typeface="Arial" pitchFamily="34" charset="0"/>
                        </a:rPr>
                        <a:t>Zelfstandigen</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33.424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33.481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178392">
                <a:tc>
                  <a:txBody>
                    <a:bodyPr/>
                    <a:lstStyle/>
                    <a:p>
                      <a:pPr marL="0" algn="l" defTabSz="914400" rtl="0" eaLnBrk="1" fontAlgn="b" latinLnBrk="0" hangingPunct="1"/>
                      <a:r>
                        <a:rPr lang="nl-BE" sz="900" b="1" u="none" strike="noStrike" kern="1200" smtClean="0">
                          <a:solidFill>
                            <a:schemeClr val="dk1"/>
                          </a:solidFill>
                          <a:latin typeface="+mn-lt"/>
                          <a:ea typeface="+mn-ea"/>
                          <a:cs typeface="Arial" pitchFamily="34" charset="0"/>
                        </a:rPr>
                        <a:t>Vereffening</a:t>
                      </a:r>
                      <a:endParaRPr lang="nl-BE" sz="900" b="1" u="none" strike="noStrike" kern="1200">
                        <a:solidFill>
                          <a:schemeClr val="dk1"/>
                        </a:solidFill>
                        <a:latin typeface="+mn-lt"/>
                        <a:ea typeface="+mn-ea"/>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smtClean="0">
                          <a:solidFill>
                            <a:srgbClr val="002244"/>
                          </a:solidFill>
                          <a:effectLst/>
                          <a:latin typeface="Calibri" panose="020F0502020204030204" pitchFamily="34" charset="0"/>
                        </a:rPr>
                        <a:t>0,01</a:t>
                      </a:r>
                      <a:endParaRPr lang="nl-BE" sz="9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smtClean="0">
                          <a:solidFill>
                            <a:srgbClr val="002244"/>
                          </a:solidFill>
                          <a:effectLst/>
                          <a:latin typeface="Calibri" panose="020F0502020204030204" pitchFamily="34" charset="0"/>
                        </a:rPr>
                        <a:t>0,02</a:t>
                      </a:r>
                      <a:endParaRPr lang="nl-BE" sz="9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smtClean="0">
                          <a:solidFill>
                            <a:srgbClr val="002244"/>
                          </a:solidFill>
                          <a:effectLst/>
                          <a:latin typeface="Calibri" panose="020F0502020204030204" pitchFamily="34" charset="0"/>
                        </a:rPr>
                        <a:t>0,01</a:t>
                      </a:r>
                      <a:endParaRPr lang="nl-BE" sz="9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smtClean="0">
                          <a:solidFill>
                            <a:srgbClr val="002244"/>
                          </a:solidFill>
                          <a:effectLst/>
                          <a:latin typeface="Calibri" panose="020F0502020204030204" pitchFamily="34" charset="0"/>
                        </a:rPr>
                        <a:t>0,006</a:t>
                      </a:r>
                      <a:endParaRPr lang="nl-BE" sz="9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2"/>
                  </a:ext>
                </a:extLst>
              </a:tr>
              <a:tr h="178392">
                <a:tc>
                  <a:txBody>
                    <a:bodyPr/>
                    <a:lstStyle/>
                    <a:p>
                      <a:pPr algn="l" fontAlgn="b"/>
                      <a:r>
                        <a:rPr lang="nl-BE" sz="900" b="1" u="none" strike="noStrike" smtClean="0">
                          <a:solidFill>
                            <a:srgbClr val="002244"/>
                          </a:solidFill>
                          <a:latin typeface="+mn-lt"/>
                          <a:cs typeface="Arial" pitchFamily="34" charset="0"/>
                        </a:rPr>
                        <a:t>Minstens</a:t>
                      </a:r>
                      <a:r>
                        <a:rPr lang="nl-BE" sz="900" b="1" u="none" strike="noStrike" baseline="0" smtClean="0">
                          <a:solidFill>
                            <a:srgbClr val="002244"/>
                          </a:solidFill>
                          <a:latin typeface="+mn-lt"/>
                          <a:cs typeface="Arial" pitchFamily="34" charset="0"/>
                        </a:rPr>
                        <a:t> 1 </a:t>
                      </a:r>
                      <a:r>
                        <a:rPr lang="nl-BE" sz="900" b="1" u="none" strike="noStrike" smtClean="0">
                          <a:solidFill>
                            <a:srgbClr val="002244"/>
                          </a:solidFill>
                          <a:latin typeface="+mn-lt"/>
                          <a:cs typeface="Arial" pitchFamily="34" charset="0"/>
                        </a:rPr>
                        <a:t>DB</a:t>
                      </a:r>
                      <a:r>
                        <a:rPr lang="nl-BE" sz="900" b="1" u="none" strike="noStrike">
                          <a:solidFill>
                            <a:srgbClr val="002244"/>
                          </a:solidFill>
                          <a:latin typeface="+mn-lt"/>
                          <a:cs typeface="Arial" pitchFamily="34" charset="0"/>
                        </a:rPr>
                        <a:t>, </a:t>
                      </a:r>
                      <a:r>
                        <a:rPr lang="nl-BE" sz="900" b="1" u="none" strike="noStrike" smtClean="0">
                          <a:solidFill>
                            <a:srgbClr val="002244"/>
                          </a:solidFill>
                          <a:latin typeface="+mn-lt"/>
                          <a:cs typeface="Arial" pitchFamily="34" charset="0"/>
                        </a:rPr>
                        <a:t>DC+tarief</a:t>
                      </a:r>
                      <a:r>
                        <a:rPr lang="nl-BE" sz="900" b="1" u="none" strike="noStrike" baseline="0" smtClean="0">
                          <a:solidFill>
                            <a:srgbClr val="002244"/>
                          </a:solidFill>
                          <a:latin typeface="+mn-lt"/>
                          <a:cs typeface="Arial" pitchFamily="34" charset="0"/>
                        </a:rPr>
                        <a:t> of </a:t>
                      </a:r>
                      <a:r>
                        <a:rPr lang="nl-BE" sz="900" b="1" u="none" strike="noStrike" smtClean="0">
                          <a:solidFill>
                            <a:srgbClr val="002244"/>
                          </a:solidFill>
                          <a:latin typeface="+mn-lt"/>
                          <a:cs typeface="Arial" pitchFamily="34" charset="0"/>
                        </a:rPr>
                        <a:t>CB</a:t>
                      </a:r>
                      <a:endParaRPr lang="nl-BE" sz="900" b="1" i="0" u="none" strike="noStrike">
                        <a:solidFill>
                          <a:srgbClr val="002244"/>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32,4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26,0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991.191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1.007.278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3"/>
                  </a:ext>
                </a:extLst>
              </a:tr>
              <a:tr h="178392">
                <a:tc>
                  <a:txBody>
                    <a:bodyPr/>
                    <a:lstStyle/>
                    <a:p>
                      <a:pPr algn="l" fontAlgn="b"/>
                      <a:r>
                        <a:rPr lang="nl-BE" sz="900" b="1" u="none" strike="noStrike" smtClean="0">
                          <a:solidFill>
                            <a:srgbClr val="002244"/>
                          </a:solidFill>
                          <a:latin typeface="+mn-lt"/>
                          <a:cs typeface="Arial" pitchFamily="34" charset="0"/>
                        </a:rPr>
                        <a:t>Uitsluitend</a:t>
                      </a:r>
                      <a:r>
                        <a:rPr lang="nl-BE" sz="900" b="1" u="none" strike="noStrike" baseline="0" smtClean="0">
                          <a:solidFill>
                            <a:srgbClr val="002244"/>
                          </a:solidFill>
                          <a:latin typeface="+mn-lt"/>
                          <a:cs typeface="Arial" pitchFamily="34" charset="0"/>
                        </a:rPr>
                        <a:t> </a:t>
                      </a:r>
                      <a:r>
                        <a:rPr lang="nl-BE" sz="900" b="1" u="none" strike="noStrike" smtClean="0">
                          <a:solidFill>
                            <a:srgbClr val="002244"/>
                          </a:solidFill>
                          <a:latin typeface="+mn-lt"/>
                          <a:cs typeface="Arial" pitchFamily="34" charset="0"/>
                        </a:rPr>
                        <a:t>DC</a:t>
                      </a:r>
                      <a:endParaRPr lang="nl-BE" sz="900" b="1" i="0" u="none" strike="noStrike">
                        <a:solidFill>
                          <a:srgbClr val="002244"/>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743.124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781.595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8"/>
                  </a:ext>
                </a:extLst>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9"/>
                  </a:ext>
                </a:extLst>
              </a:tr>
              <a:tr h="178392">
                <a:tc>
                  <a:txBody>
                    <a:bodyPr/>
                    <a:lstStyle/>
                    <a:p>
                      <a:pPr algn="l" fontAlgn="b"/>
                      <a:r>
                        <a:rPr lang="nl-BE" sz="900" b="1" u="none" strike="noStrike">
                          <a:latin typeface="+mn-lt"/>
                          <a:cs typeface="Arial" pitchFamily="34" charset="0"/>
                        </a:rPr>
                        <a:t>België</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25,4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1.673.436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1.720.318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0"/>
                  </a:ext>
                </a:extLst>
              </a:tr>
              <a:tr h="178392">
                <a:tc>
                  <a:txBody>
                    <a:bodyPr/>
                    <a:lstStyle/>
                    <a:p>
                      <a:pPr algn="l" fontAlgn="b"/>
                      <a:r>
                        <a:rPr lang="nl-BE" sz="900" b="1" u="none" strike="noStrike">
                          <a:latin typeface="+mn-lt"/>
                          <a:cs typeface="Arial" pitchFamily="34" charset="0"/>
                        </a:rPr>
                        <a:t>Grensoverschrijdend</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60.879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68.555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1"/>
                  </a:ext>
                </a:extLst>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2"/>
                  </a:ext>
                </a:extLst>
              </a:tr>
              <a:tr h="346290">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2">
                  <a:txBody>
                    <a:bodyPr/>
                    <a:lstStyle/>
                    <a:p>
                      <a:pPr algn="ctr" fontAlgn="ctr"/>
                      <a:r>
                        <a:rPr lang="nl-BE" sz="900" b="1" i="0" u="none" strike="noStrike">
                          <a:solidFill>
                            <a:srgbClr val="002244"/>
                          </a:solidFill>
                          <a:effectLst/>
                          <a:latin typeface="Calibri" panose="020F0502020204030204" pitchFamily="34" charset="0"/>
                        </a:rPr>
                        <a:t>% balanstotaal van de sector</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3"/>
                  </a:ext>
                </a:extLst>
              </a:tr>
              <a:tr h="178392">
                <a:tc>
                  <a:txBody>
                    <a:bodyPr/>
                    <a:lstStyle/>
                    <a:p>
                      <a:pPr algn="l" fontAlgn="b"/>
                      <a:r>
                        <a:rPr lang="nl-BE" sz="900" b="1" u="none" strike="noStrike">
                          <a:latin typeface="+mn-lt"/>
                          <a:cs typeface="Arial" pitchFamily="34" charset="0"/>
                        </a:rPr>
                        <a:t>Grootste 10</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436.602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430.718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4"/>
                  </a:ext>
                </a:extLst>
              </a:tr>
              <a:tr h="178392">
                <a:tc>
                  <a:txBody>
                    <a:bodyPr/>
                    <a:lstStyle/>
                    <a:p>
                      <a:pPr algn="l" fontAlgn="b"/>
                      <a:r>
                        <a:rPr lang="nl-BE" sz="900" b="1" u="none" strike="noStrike">
                          <a:latin typeface="+mn-lt"/>
                          <a:cs typeface="Arial" pitchFamily="34" charset="0"/>
                        </a:rPr>
                        <a:t>Grootste 50</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22,9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1.430.722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1.473.239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5"/>
                  </a:ext>
                </a:extLst>
              </a:tr>
            </a:tbl>
          </a:graphicData>
        </a:graphic>
      </p:graphicFrame>
    </p:spTree>
    <p:extLst>
      <p:ext uri="{BB962C8B-B14F-4D97-AF65-F5344CB8AC3E}">
        <p14:creationId xmlns:p14="http://schemas.microsoft.com/office/powerpoint/2010/main" val="381931114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smtClean="0"/>
              <a:t>2 december 2019</a:t>
            </a:r>
            <a:endParaRPr lang="nl-BE" dirty="0"/>
          </a:p>
        </p:txBody>
      </p:sp>
      <p:sp>
        <p:nvSpPr>
          <p:cNvPr id="4" name="Title 3"/>
          <p:cNvSpPr>
            <a:spLocks noGrp="1"/>
          </p:cNvSpPr>
          <p:nvPr>
            <p:ph type="title"/>
          </p:nvPr>
        </p:nvSpPr>
        <p:spPr/>
        <p:txBody>
          <a:bodyPr/>
          <a:lstStyle/>
          <a:p>
            <a:r>
              <a:rPr lang="nl-BE" sz="2400" smtClean="0"/>
              <a:t>IBP's tov groepsverzekeringen, bedrijfsleiderverzekeringen en derde pijler *</a:t>
            </a:r>
            <a:endParaRPr lang="nl-BE" sz="2400"/>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44</a:t>
            </a:fld>
            <a:endParaRPr lang="nl-BE" dirty="0"/>
          </a:p>
        </p:txBody>
      </p:sp>
      <p:graphicFrame>
        <p:nvGraphicFramePr>
          <p:cNvPr id="7" name="Table 6"/>
          <p:cNvGraphicFramePr>
            <a:graphicFrameLocks noGrp="1"/>
          </p:cNvGraphicFramePr>
          <p:nvPr>
            <p:extLst>
              <p:ext uri="{D42A27DB-BD31-4B8C-83A1-F6EECF244321}">
                <p14:modId xmlns:p14="http://schemas.microsoft.com/office/powerpoint/2010/main" val="435128700"/>
              </p:ext>
            </p:extLst>
          </p:nvPr>
        </p:nvGraphicFramePr>
        <p:xfrm>
          <a:off x="755576" y="1628800"/>
          <a:ext cx="7416821" cy="3456387"/>
        </p:xfrm>
        <a:graphic>
          <a:graphicData uri="http://schemas.openxmlformats.org/drawingml/2006/table">
            <a:tbl>
              <a:tblPr>
                <a:tableStyleId>{775DCB02-9BB8-47FD-8907-85C794F793BA}</a:tableStyleId>
              </a:tblPr>
              <a:tblGrid>
                <a:gridCol w="3130035">
                  <a:extLst>
                    <a:ext uri="{9D8B030D-6E8A-4147-A177-3AD203B41FA5}">
                      <a16:colId xmlns:a16="http://schemas.microsoft.com/office/drawing/2014/main" val="20000"/>
                    </a:ext>
                  </a:extLst>
                </a:gridCol>
                <a:gridCol w="612398">
                  <a:extLst>
                    <a:ext uri="{9D8B030D-6E8A-4147-A177-3AD203B41FA5}">
                      <a16:colId xmlns:a16="http://schemas.microsoft.com/office/drawing/2014/main" val="20001"/>
                    </a:ext>
                  </a:extLst>
                </a:gridCol>
                <a:gridCol w="612398">
                  <a:extLst>
                    <a:ext uri="{9D8B030D-6E8A-4147-A177-3AD203B41FA5}">
                      <a16:colId xmlns:a16="http://schemas.microsoft.com/office/drawing/2014/main" val="20002"/>
                    </a:ext>
                  </a:extLst>
                </a:gridCol>
                <a:gridCol w="612398">
                  <a:extLst>
                    <a:ext uri="{9D8B030D-6E8A-4147-A177-3AD203B41FA5}">
                      <a16:colId xmlns:a16="http://schemas.microsoft.com/office/drawing/2014/main" val="20003"/>
                    </a:ext>
                  </a:extLst>
                </a:gridCol>
                <a:gridCol w="612398">
                  <a:extLst>
                    <a:ext uri="{9D8B030D-6E8A-4147-A177-3AD203B41FA5}">
                      <a16:colId xmlns:a16="http://schemas.microsoft.com/office/drawing/2014/main" val="20004"/>
                    </a:ext>
                  </a:extLst>
                </a:gridCol>
                <a:gridCol w="612398">
                  <a:extLst>
                    <a:ext uri="{9D8B030D-6E8A-4147-A177-3AD203B41FA5}">
                      <a16:colId xmlns:a16="http://schemas.microsoft.com/office/drawing/2014/main" val="20005"/>
                    </a:ext>
                  </a:extLst>
                </a:gridCol>
                <a:gridCol w="612398">
                  <a:extLst>
                    <a:ext uri="{9D8B030D-6E8A-4147-A177-3AD203B41FA5}">
                      <a16:colId xmlns:a16="http://schemas.microsoft.com/office/drawing/2014/main" val="20006"/>
                    </a:ext>
                  </a:extLst>
                </a:gridCol>
                <a:gridCol w="612398">
                  <a:extLst>
                    <a:ext uri="{9D8B030D-6E8A-4147-A177-3AD203B41FA5}">
                      <a16:colId xmlns:a16="http://schemas.microsoft.com/office/drawing/2014/main" val="20007"/>
                    </a:ext>
                  </a:extLst>
                </a:gridCol>
              </a:tblGrid>
              <a:tr h="384043">
                <a:tc>
                  <a:txBody>
                    <a:bodyPr/>
                    <a:lstStyle/>
                    <a:p>
                      <a:pPr marL="88900" indent="0" algn="r" defTabSz="914400" rtl="0" eaLnBrk="1" fontAlgn="b" latinLnBrk="0" hangingPunct="1"/>
                      <a:r>
                        <a:rPr lang="nl-BE" sz="800" b="0" u="none" strike="noStrike" kern="1200" smtClean="0">
                          <a:solidFill>
                            <a:schemeClr val="dk1"/>
                          </a:solidFill>
                          <a:latin typeface="Arial" pitchFamily="34" charset="0"/>
                          <a:ea typeface="+mn-ea"/>
                          <a:cs typeface="Arial" pitchFamily="34" charset="0"/>
                        </a:rPr>
                        <a:t>In miljard €</a:t>
                      </a:r>
                      <a:endParaRPr lang="nl-BE" sz="800" b="0" u="none" strike="noStrike" kern="1200">
                        <a:solidFill>
                          <a:schemeClr val="dk1"/>
                        </a:solidFill>
                        <a:latin typeface="Arial"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2016</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2018</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84043">
                <a:tc>
                  <a:txBody>
                    <a:bodyPr/>
                    <a:lstStyle/>
                    <a:p>
                      <a:pPr marL="88900" indent="0" algn="l" fontAlgn="b"/>
                      <a:r>
                        <a:rPr lang="nl-BE" sz="1200" b="1" u="none" strike="noStrike">
                          <a:latin typeface="+mn-lt"/>
                          <a:cs typeface="Arial" pitchFamily="34" charset="0"/>
                        </a:rPr>
                        <a:t>Eerste </a:t>
                      </a:r>
                      <a:r>
                        <a:rPr lang="nl-BE" sz="1200" b="1" u="none" strike="noStrike" smtClean="0">
                          <a:latin typeface="+mn-lt"/>
                          <a:cs typeface="Arial" pitchFamily="34" charset="0"/>
                        </a:rPr>
                        <a:t>pijler beheerd door IBP's</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84043">
                <a:tc>
                  <a:txBody>
                    <a:bodyPr/>
                    <a:lstStyle/>
                    <a:p>
                      <a:pPr marL="88900" indent="0" algn="l" fontAlgn="b"/>
                      <a:r>
                        <a:rPr lang="nl-BE" sz="1200" b="1" u="none" strike="noStrike">
                          <a:latin typeface="+mn-lt"/>
                          <a:cs typeface="Arial" pitchFamily="34" charset="0"/>
                        </a:rPr>
                        <a:t>Tweede pijler</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66,7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75,9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79,9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94,5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97,9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84043">
                <a:tc>
                  <a:txBody>
                    <a:bodyPr/>
                    <a:lstStyle/>
                    <a:p>
                      <a:pPr marL="447675" indent="0" algn="l" fontAlgn="b"/>
                      <a:r>
                        <a:rPr lang="nl-BE" sz="1200" b="1" u="none" strike="noStrike" smtClean="0">
                          <a:latin typeface="+mn-lt"/>
                          <a:cs typeface="Arial" pitchFamily="34" charset="0"/>
                        </a:rPr>
                        <a:t>IBP</a:t>
                      </a:r>
                      <a:endParaRPr lang="nl-BE" sz="1200" b="1" i="0" u="none" strike="sngStrike" baseline="0">
                        <a:solidFill>
                          <a:srgbClr val="FF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25,3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26,6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84043">
                <a:tc>
                  <a:txBody>
                    <a:bodyPr/>
                    <a:lstStyle/>
                    <a:p>
                      <a:pPr marL="447675" indent="0" algn="l" fontAlgn="b"/>
                      <a:r>
                        <a:rPr lang="nl-BE" sz="1200" b="1" u="none" strike="noStrike" smtClean="0">
                          <a:latin typeface="+mn-lt"/>
                          <a:cs typeface="Arial" pitchFamily="34" charset="0"/>
                        </a:rPr>
                        <a:t>Groepsverzekering</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50,4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53,9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56,9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59,7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62,1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63,7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65,5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84043">
                <a:tc>
                  <a:txBody>
                    <a:bodyPr/>
                    <a:lstStyle/>
                    <a:p>
                      <a:pPr marL="447675" indent="0" algn="l" fontAlgn="b"/>
                      <a:r>
                        <a:rPr lang="nl-BE" sz="1200" b="1" u="none" strike="noStrike">
                          <a:latin typeface="+mn-lt"/>
                          <a:cs typeface="Arial" pitchFamily="34" charset="0"/>
                        </a:rPr>
                        <a:t>Bedrijfsleiderverzekering</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3,1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84043">
                <a:tc>
                  <a:txBody>
                    <a:bodyPr/>
                    <a:lstStyle/>
                    <a:p>
                      <a:pPr marL="88900" indent="0" algn="l" fontAlgn="b"/>
                      <a:r>
                        <a:rPr lang="nl-BE" sz="1200" b="1" u="none" strike="noStrike">
                          <a:latin typeface="+mn-lt"/>
                          <a:cs typeface="Arial" pitchFamily="34" charset="0"/>
                        </a:rPr>
                        <a:t>Derde pijler</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26,8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30,2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32,2</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34,0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84043">
                <a:tc>
                  <a:txBody>
                    <a:bodyPr/>
                    <a:lstStyle/>
                    <a:p>
                      <a:pPr marL="447675" indent="0" algn="l" fontAlgn="b"/>
                      <a:r>
                        <a:rPr lang="nl-BE" sz="1200" b="1" u="none" strike="noStrike">
                          <a:latin typeface="+mn-lt"/>
                          <a:cs typeface="Arial" pitchFamily="34" charset="0"/>
                        </a:rPr>
                        <a:t>Verzekeringen</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14,1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84043">
                <a:tc>
                  <a:txBody>
                    <a:bodyPr/>
                    <a:lstStyle/>
                    <a:p>
                      <a:pPr marL="447675" indent="0" algn="l" fontAlgn="b"/>
                      <a:r>
                        <a:rPr lang="nl-BE" sz="1200" b="1" u="none" strike="noStrike">
                          <a:latin typeface="+mn-lt"/>
                          <a:cs typeface="Arial" pitchFamily="34" charset="0"/>
                        </a:rPr>
                        <a:t>Pensioenspaarfondsen</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18,1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18,2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bl>
          </a:graphicData>
        </a:graphic>
      </p:graphicFrame>
      <p:sp>
        <p:nvSpPr>
          <p:cNvPr id="2" name="TextBox 1"/>
          <p:cNvSpPr txBox="1"/>
          <p:nvPr/>
        </p:nvSpPr>
        <p:spPr>
          <a:xfrm>
            <a:off x="755576" y="5517232"/>
            <a:ext cx="7632848" cy="261610"/>
          </a:xfrm>
          <a:prstGeom prst="rect">
            <a:avLst/>
          </a:prstGeom>
          <a:noFill/>
        </p:spPr>
        <p:txBody>
          <a:bodyPr wrap="square" rtlCol="0">
            <a:spAutoFit/>
          </a:bodyPr>
          <a:lstStyle/>
          <a:p>
            <a:r>
              <a:rPr lang="nl-BE" sz="1100" smtClean="0"/>
              <a:t>* IBP’s: technische voorzieningen, verzekeringen: technische voorziening leven, pensioenspaarfondsen: inventariswaarde</a:t>
            </a:r>
            <a:endParaRPr lang="nl-BE" sz="1100"/>
          </a:p>
        </p:txBody>
      </p:sp>
    </p:spTree>
    <p:extLst>
      <p:ext uri="{BB962C8B-B14F-4D97-AF65-F5344CB8AC3E}">
        <p14:creationId xmlns:p14="http://schemas.microsoft.com/office/powerpoint/2010/main" val="415364638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11982" y="1583786"/>
            <a:ext cx="8255001" cy="4231024"/>
          </a:xfrm>
        </p:spPr>
        <p:txBody>
          <a:bodyPr/>
          <a:lstStyle/>
          <a:p>
            <a:pPr>
              <a:lnSpc>
                <a:spcPct val="100000"/>
              </a:lnSpc>
              <a:spcBef>
                <a:spcPts val="600"/>
              </a:spcBef>
            </a:pPr>
            <a:r>
              <a:rPr lang="nl-BE" sz="1600" b="1" smtClean="0"/>
              <a:t>IBP</a:t>
            </a:r>
            <a:r>
              <a:rPr lang="nl-BE" sz="1600" smtClean="0"/>
              <a:t>: Instelling voor bedrijfspensioenvoorziening</a:t>
            </a:r>
          </a:p>
          <a:p>
            <a:pPr>
              <a:lnSpc>
                <a:spcPct val="100000"/>
              </a:lnSpc>
              <a:spcBef>
                <a:spcPts val="600"/>
              </a:spcBef>
            </a:pPr>
            <a:r>
              <a:rPr lang="nl-BE" sz="1600" b="1" smtClean="0"/>
              <a:t>ICB</a:t>
            </a:r>
            <a:r>
              <a:rPr lang="nl-BE" sz="1600" smtClean="0"/>
              <a:t>: Instelling voor collectieve belegging</a:t>
            </a:r>
          </a:p>
          <a:p>
            <a:pPr>
              <a:lnSpc>
                <a:spcPct val="100000"/>
              </a:lnSpc>
              <a:spcBef>
                <a:spcPts val="600"/>
              </a:spcBef>
            </a:pPr>
            <a:r>
              <a:rPr lang="nl-BE" sz="1600" b="1" smtClean="0"/>
              <a:t>KTV</a:t>
            </a:r>
            <a:r>
              <a:rPr lang="nl-BE" sz="1600" smtClean="0"/>
              <a:t> (korte termijn technische voorzieningen): voorzieningen die overeenstemmen met de door de aangeslotenen verworven pensioenrechten</a:t>
            </a:r>
          </a:p>
          <a:p>
            <a:pPr>
              <a:lnSpc>
                <a:spcPct val="100000"/>
              </a:lnSpc>
              <a:spcBef>
                <a:spcPts val="600"/>
              </a:spcBef>
            </a:pPr>
            <a:r>
              <a:rPr lang="nl-BE" sz="1600" b="1" smtClean="0"/>
              <a:t>LTV</a:t>
            </a:r>
            <a:r>
              <a:rPr lang="nl-BE" sz="1600" smtClean="0"/>
              <a:t> (lange termijn technische voorzieningen): een niveau van voorzieningen waarbij bovenop de verworven pensioenrechten een veiligheidsbuffer wordt ingebouwd</a:t>
            </a:r>
          </a:p>
          <a:p>
            <a:pPr>
              <a:lnSpc>
                <a:spcPct val="100000"/>
              </a:lnSpc>
              <a:spcBef>
                <a:spcPts val="600"/>
              </a:spcBef>
            </a:pPr>
            <a:r>
              <a:rPr lang="nl-BE" sz="1600" b="1" smtClean="0"/>
              <a:t>DB</a:t>
            </a:r>
            <a:r>
              <a:rPr lang="nl-BE" sz="1600" smtClean="0"/>
              <a:t>: defined benefits (te bereiken doel)</a:t>
            </a:r>
          </a:p>
          <a:p>
            <a:pPr>
              <a:lnSpc>
                <a:spcPct val="100000"/>
              </a:lnSpc>
              <a:spcBef>
                <a:spcPts val="600"/>
              </a:spcBef>
            </a:pPr>
            <a:r>
              <a:rPr lang="nl-BE" sz="1600" b="1" smtClean="0"/>
              <a:t>DC</a:t>
            </a:r>
            <a:r>
              <a:rPr lang="nl-BE" sz="1600" smtClean="0"/>
              <a:t>: defined contributions (vaste bijdragen)</a:t>
            </a:r>
          </a:p>
          <a:p>
            <a:pPr>
              <a:lnSpc>
                <a:spcPct val="100000"/>
              </a:lnSpc>
              <a:spcBef>
                <a:spcPts val="600"/>
              </a:spcBef>
            </a:pPr>
            <a:r>
              <a:rPr lang="nl-BE" sz="1600" b="1" smtClean="0"/>
              <a:t>XB</a:t>
            </a:r>
            <a:r>
              <a:rPr lang="nl-BE" sz="1600" smtClean="0"/>
              <a:t>: cross-border (grensoverschrijdend)</a:t>
            </a:r>
          </a:p>
          <a:p>
            <a:pPr>
              <a:lnSpc>
                <a:spcPct val="100000"/>
              </a:lnSpc>
              <a:spcBef>
                <a:spcPts val="600"/>
              </a:spcBef>
            </a:pPr>
            <a:r>
              <a:rPr lang="nl-BE" sz="1600" b="1" smtClean="0"/>
              <a:t>WAPZ</a:t>
            </a:r>
            <a:r>
              <a:rPr lang="nl-BE" sz="1600" smtClean="0"/>
              <a:t>: wet aanvullend pensioen voor zelfstandigen</a:t>
            </a:r>
          </a:p>
          <a:p>
            <a:pPr>
              <a:lnSpc>
                <a:spcPct val="100000"/>
              </a:lnSpc>
              <a:spcBef>
                <a:spcPts val="600"/>
              </a:spcBef>
            </a:pPr>
            <a:r>
              <a:rPr lang="nl-BE" sz="1600" b="1" smtClean="0"/>
              <a:t>WG</a:t>
            </a:r>
            <a:r>
              <a:rPr lang="nl-BE" sz="1600" smtClean="0"/>
              <a:t>: werkgever</a:t>
            </a:r>
          </a:p>
          <a:p>
            <a:endParaRPr lang="nl-BE" sz="2400"/>
          </a:p>
        </p:txBody>
      </p:sp>
      <p:sp>
        <p:nvSpPr>
          <p:cNvPr id="7" name="Date Placeholder 6"/>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792165" y="188640"/>
            <a:ext cx="7894636" cy="990132"/>
          </a:xfrm>
        </p:spPr>
        <p:txBody>
          <a:bodyPr/>
          <a:lstStyle/>
          <a:p>
            <a:r>
              <a:rPr lang="nl-BE" smtClean="0"/>
              <a:t>Lexicon</a:t>
            </a:r>
            <a:endParaRPr lang="nl-BE"/>
          </a:p>
        </p:txBody>
      </p:sp>
      <p:sp>
        <p:nvSpPr>
          <p:cNvPr id="9" name="Footer Placeholder 8"/>
          <p:cNvSpPr>
            <a:spLocks noGrp="1"/>
          </p:cNvSpPr>
          <p:nvPr>
            <p:ph type="ftr" sz="quarter" idx="11"/>
          </p:nvPr>
        </p:nvSpPr>
        <p:spPr/>
        <p:txBody>
          <a:bodyPr/>
          <a:lstStyle/>
          <a:p>
            <a:r>
              <a:rPr lang="nl-BE" smtClean="0"/>
              <a:t>Rapportering over het boekjaar 2018</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45</a:t>
            </a:fld>
            <a:endParaRPr lang="nl-BE"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sz="2400" smtClean="0"/>
              <a:t>De sector van de Instellingen voor Bedrijfspensioenvoorziening - Boekjaar 2018</a:t>
            </a:r>
            <a:r>
              <a:rPr lang="nl-BE" smtClean="0"/>
              <a:t/>
            </a:r>
            <a:br>
              <a:rPr lang="nl-BE" smtClean="0"/>
            </a:br>
            <a:endParaRPr lang="nl-BE"/>
          </a:p>
        </p:txBody>
      </p:sp>
      <p:sp>
        <p:nvSpPr>
          <p:cNvPr id="3" name="Text Placeholder 2"/>
          <p:cNvSpPr>
            <a:spLocks noGrp="1"/>
          </p:cNvSpPr>
          <p:nvPr>
            <p:ph type="body" idx="1"/>
          </p:nvPr>
        </p:nvSpPr>
        <p:spPr/>
        <p:txBody>
          <a:bodyPr/>
          <a:lstStyle/>
          <a:p>
            <a:r>
              <a:rPr lang="nl-BE" smtClean="0"/>
              <a:t>Kerncijfers</a:t>
            </a:r>
            <a:endParaRPr lang="nl-BE"/>
          </a:p>
        </p:txBody>
      </p:sp>
      <p:sp>
        <p:nvSpPr>
          <p:cNvPr id="7" name="Slide Number Placeholder 6"/>
          <p:cNvSpPr>
            <a:spLocks noGrp="1"/>
          </p:cNvSpPr>
          <p:nvPr>
            <p:ph type="sldNum" sz="quarter" idx="4"/>
          </p:nvPr>
        </p:nvSpPr>
        <p:spPr/>
        <p:txBody>
          <a:bodyPr/>
          <a:lstStyle/>
          <a:p>
            <a:fld id="{90FF19FB-2F2A-410F-BBCC-7AE0EC5BE55E}" type="slidenum">
              <a:rPr lang="nl-BE" smtClean="0"/>
              <a:pPr/>
              <a:t>5</a:t>
            </a:fld>
            <a:endParaRPr lang="nl-BE" dirty="0"/>
          </a:p>
        </p:txBody>
      </p:sp>
      <p:sp>
        <p:nvSpPr>
          <p:cNvPr id="5" name="Date Placeholder 4"/>
          <p:cNvSpPr>
            <a:spLocks noGrp="1"/>
          </p:cNvSpPr>
          <p:nvPr>
            <p:ph type="dt" sz="half" idx="10"/>
          </p:nvPr>
        </p:nvSpPr>
        <p:spPr/>
        <p:txBody>
          <a:bodyPr/>
          <a:lstStyle/>
          <a:p>
            <a:r>
              <a:rPr lang="nl-BE" dirty="0"/>
              <a:t>2</a:t>
            </a:r>
            <a:r>
              <a:rPr lang="nl-BE" dirty="0" smtClean="0"/>
              <a:t> december 2019</a:t>
            </a:r>
            <a:endParaRPr lang="nl-BE" dirty="0"/>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spcBef>
                <a:spcPts val="600"/>
              </a:spcBef>
            </a:pPr>
            <a:r>
              <a:rPr lang="nl-BE" smtClean="0"/>
              <a:t>Aantal rapporterende IBP's: 196</a:t>
            </a:r>
          </a:p>
          <a:p>
            <a:pPr>
              <a:spcBef>
                <a:spcPts val="600"/>
              </a:spcBef>
            </a:pPr>
            <a:r>
              <a:rPr lang="nl-BE" smtClean="0"/>
              <a:t>Balanstotaal: 34,3 mia €</a:t>
            </a:r>
          </a:p>
          <a:p>
            <a:pPr>
              <a:spcBef>
                <a:spcPts val="600"/>
              </a:spcBef>
            </a:pPr>
            <a:r>
              <a:rPr lang="nl-BE" smtClean="0"/>
              <a:t>Technische voorzieningen: 29,2 mia €</a:t>
            </a:r>
          </a:p>
          <a:p>
            <a:pPr>
              <a:spcBef>
                <a:spcPts val="600"/>
              </a:spcBef>
            </a:pPr>
            <a:r>
              <a:rPr lang="nl-BE" smtClean="0"/>
              <a:t>Aantal deelnemers: 1,79 mio</a:t>
            </a:r>
          </a:p>
          <a:p>
            <a:pPr>
              <a:spcBef>
                <a:spcPts val="600"/>
              </a:spcBef>
            </a:pPr>
            <a:r>
              <a:rPr lang="nl-BE" smtClean="0"/>
              <a:t>Dekkingsgraad KTV + marge: 141 % </a:t>
            </a:r>
          </a:p>
          <a:p>
            <a:pPr>
              <a:spcBef>
                <a:spcPts val="600"/>
              </a:spcBef>
            </a:pPr>
            <a:r>
              <a:rPr lang="nl-BE" smtClean="0"/>
              <a:t>Dekkingsgraad LTV + marge: 116 %</a:t>
            </a:r>
          </a:p>
        </p:txBody>
      </p:sp>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432581" y="188640"/>
            <a:ext cx="7894636" cy="990132"/>
          </a:xfrm>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6</a:t>
            </a:fld>
            <a:endParaRPr lang="nl-BE" dirty="0"/>
          </a:p>
        </p:txBody>
      </p:sp>
    </p:spTree>
    <p:extLst>
      <p:ext uri="{BB962C8B-B14F-4D97-AF65-F5344CB8AC3E}">
        <p14:creationId xmlns:p14="http://schemas.microsoft.com/office/powerpoint/2010/main" val="21144446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p:txBody>
          <a:bodyPr/>
          <a:lstStyle/>
          <a:p>
            <a:r>
              <a:rPr lang="nl-BE" smtClean="0"/>
              <a:t>Sector - balanstotaal</a:t>
            </a:r>
            <a:endParaRPr lang="nl-BE"/>
          </a:p>
        </p:txBody>
      </p:sp>
      <p:sp>
        <p:nvSpPr>
          <p:cNvPr id="11" name="Footer Placeholder 10"/>
          <p:cNvSpPr>
            <a:spLocks noGrp="1"/>
          </p:cNvSpPr>
          <p:nvPr>
            <p:ph type="ftr" sz="quarter" idx="11"/>
          </p:nvPr>
        </p:nvSpPr>
        <p:spPr/>
        <p:txBody>
          <a:bodyPr/>
          <a:lstStyle/>
          <a:p>
            <a:r>
              <a:rPr lang="nl-BE" smtClean="0"/>
              <a:t>Rapportering over het boekjaar 2018</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7</a:t>
            </a:fld>
            <a:endParaRPr lang="nl-BE" dirty="0"/>
          </a:p>
        </p:txBody>
      </p:sp>
      <p:sp>
        <p:nvSpPr>
          <p:cNvPr id="8" name="TextBox 7"/>
          <p:cNvSpPr txBox="1"/>
          <p:nvPr/>
        </p:nvSpPr>
        <p:spPr>
          <a:xfrm>
            <a:off x="683568" y="1405764"/>
            <a:ext cx="2952328" cy="369332"/>
          </a:xfrm>
          <a:prstGeom prst="rect">
            <a:avLst/>
          </a:prstGeom>
          <a:noFill/>
        </p:spPr>
        <p:txBody>
          <a:bodyPr wrap="square" rtlCol="0">
            <a:spAutoFit/>
          </a:bodyPr>
          <a:lstStyle/>
          <a:p>
            <a:r>
              <a:rPr lang="nl-BE" smtClean="0"/>
              <a:t>Evolutie balanstotaal</a:t>
            </a:r>
            <a:endParaRPr lang="nl-BE"/>
          </a:p>
        </p:txBody>
      </p:sp>
      <p:graphicFrame>
        <p:nvGraphicFramePr>
          <p:cNvPr id="12" name="Chart 11"/>
          <p:cNvGraphicFramePr>
            <a:graphicFrameLocks/>
          </p:cNvGraphicFramePr>
          <p:nvPr>
            <p:extLst>
              <p:ext uri="{D42A27DB-BD31-4B8C-83A1-F6EECF244321}">
                <p14:modId xmlns:p14="http://schemas.microsoft.com/office/powerpoint/2010/main" val="2685356199"/>
              </p:ext>
            </p:extLst>
          </p:nvPr>
        </p:nvGraphicFramePr>
        <p:xfrm>
          <a:off x="791369" y="1776256"/>
          <a:ext cx="7895433" cy="384434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702356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dirty="0"/>
              <a:t>2</a:t>
            </a:r>
            <a:r>
              <a:rPr lang="nl-BE" dirty="0" smtClean="0"/>
              <a:t> december 2019</a:t>
            </a:r>
            <a:endParaRPr lang="nl-BE" dirty="0"/>
          </a:p>
        </p:txBody>
      </p:sp>
      <p:sp>
        <p:nvSpPr>
          <p:cNvPr id="4" name="Title 3"/>
          <p:cNvSpPr>
            <a:spLocks noGrp="1"/>
          </p:cNvSpPr>
          <p:nvPr>
            <p:ph type="title"/>
          </p:nvPr>
        </p:nvSpPr>
        <p:spPr>
          <a:xfrm>
            <a:off x="323528" y="205430"/>
            <a:ext cx="7894636" cy="990132"/>
          </a:xfrm>
        </p:spPr>
        <p:txBody>
          <a:bodyPr/>
          <a:lstStyle/>
          <a:p>
            <a:r>
              <a:rPr lang="nl-BE"/>
              <a:t>Sector - balanstotaal</a:t>
            </a:r>
          </a:p>
        </p:txBody>
      </p:sp>
      <p:sp>
        <p:nvSpPr>
          <p:cNvPr id="11" name="Footer Placeholder 10"/>
          <p:cNvSpPr>
            <a:spLocks noGrp="1"/>
          </p:cNvSpPr>
          <p:nvPr>
            <p:ph type="ftr" sz="quarter" idx="11"/>
          </p:nvPr>
        </p:nvSpPr>
        <p:spPr/>
        <p:txBody>
          <a:bodyPr/>
          <a:lstStyle/>
          <a:p>
            <a:r>
              <a:rPr lang="nl-BE" smtClean="0"/>
              <a:t>Rapportering over het boekjaar 2018</a:t>
            </a:r>
            <a:endParaRPr lang="nl-BE" dirty="0"/>
          </a:p>
        </p:txBody>
      </p:sp>
      <p:sp>
        <p:nvSpPr>
          <p:cNvPr id="10" name="Slide Number Placeholder 9"/>
          <p:cNvSpPr>
            <a:spLocks noGrp="1"/>
          </p:cNvSpPr>
          <p:nvPr>
            <p:ph type="sldNum" sz="quarter" idx="4"/>
          </p:nvPr>
        </p:nvSpPr>
        <p:spPr/>
        <p:txBody>
          <a:bodyPr/>
          <a:lstStyle/>
          <a:p>
            <a:fld id="{90FF19FB-2F2A-410F-BBCC-7AE0EC5BE55E}" type="slidenum">
              <a:rPr lang="nl-BE" smtClean="0"/>
              <a:pPr/>
              <a:t>8</a:t>
            </a:fld>
            <a:endParaRPr lang="nl-BE" dirty="0"/>
          </a:p>
        </p:txBody>
      </p:sp>
      <p:sp>
        <p:nvSpPr>
          <p:cNvPr id="8" name="TextBox 7"/>
          <p:cNvSpPr txBox="1"/>
          <p:nvPr/>
        </p:nvSpPr>
        <p:spPr>
          <a:xfrm>
            <a:off x="251520" y="1412776"/>
            <a:ext cx="2952328" cy="369332"/>
          </a:xfrm>
          <a:prstGeom prst="rect">
            <a:avLst/>
          </a:prstGeom>
          <a:noFill/>
        </p:spPr>
        <p:txBody>
          <a:bodyPr wrap="square" rtlCol="0">
            <a:spAutoFit/>
          </a:bodyPr>
          <a:lstStyle/>
          <a:p>
            <a:r>
              <a:rPr lang="nl-BE" smtClean="0"/>
              <a:t>Heterogene sector</a:t>
            </a:r>
            <a:endParaRPr lang="nl-BE"/>
          </a:p>
        </p:txBody>
      </p:sp>
      <p:graphicFrame>
        <p:nvGraphicFramePr>
          <p:cNvPr id="9" name="Table 8"/>
          <p:cNvGraphicFramePr>
            <a:graphicFrameLocks noGrp="1"/>
          </p:cNvGraphicFramePr>
          <p:nvPr>
            <p:extLst>
              <p:ext uri="{D42A27DB-BD31-4B8C-83A1-F6EECF244321}">
                <p14:modId xmlns:p14="http://schemas.microsoft.com/office/powerpoint/2010/main" val="1313643364"/>
              </p:ext>
            </p:extLst>
          </p:nvPr>
        </p:nvGraphicFramePr>
        <p:xfrm>
          <a:off x="323528" y="2052174"/>
          <a:ext cx="7992887" cy="3153126"/>
        </p:xfrm>
        <a:graphic>
          <a:graphicData uri="http://schemas.openxmlformats.org/drawingml/2006/table">
            <a:tbl>
              <a:tblPr>
                <a:tableStyleId>{775DCB02-9BB8-47FD-8907-85C794F793BA}</a:tableStyleId>
              </a:tblPr>
              <a:tblGrid>
                <a:gridCol w="1880679">
                  <a:extLst>
                    <a:ext uri="{9D8B030D-6E8A-4147-A177-3AD203B41FA5}">
                      <a16:colId xmlns:a16="http://schemas.microsoft.com/office/drawing/2014/main" val="20000"/>
                    </a:ext>
                  </a:extLst>
                </a:gridCol>
                <a:gridCol w="1319509">
                  <a:extLst>
                    <a:ext uri="{9D8B030D-6E8A-4147-A177-3AD203B41FA5}">
                      <a16:colId xmlns:a16="http://schemas.microsoft.com/office/drawing/2014/main" val="20001"/>
                    </a:ext>
                  </a:extLst>
                </a:gridCol>
                <a:gridCol w="1557122">
                  <a:extLst>
                    <a:ext uri="{9D8B030D-6E8A-4147-A177-3AD203B41FA5}">
                      <a16:colId xmlns:a16="http://schemas.microsoft.com/office/drawing/2014/main" val="20002"/>
                    </a:ext>
                  </a:extLst>
                </a:gridCol>
                <a:gridCol w="1557122">
                  <a:extLst>
                    <a:ext uri="{9D8B030D-6E8A-4147-A177-3AD203B41FA5}">
                      <a16:colId xmlns:a16="http://schemas.microsoft.com/office/drawing/2014/main" val="20003"/>
                    </a:ext>
                  </a:extLst>
                </a:gridCol>
                <a:gridCol w="1678455">
                  <a:extLst>
                    <a:ext uri="{9D8B030D-6E8A-4147-A177-3AD203B41FA5}">
                      <a16:colId xmlns:a16="http://schemas.microsoft.com/office/drawing/2014/main" val="20004"/>
                    </a:ext>
                  </a:extLst>
                </a:gridCol>
              </a:tblGrid>
              <a:tr h="627682">
                <a:tc>
                  <a:txBody>
                    <a:bodyPr/>
                    <a:lstStyle/>
                    <a:p>
                      <a:pPr algn="ctr" fontAlgn="ctr"/>
                      <a:r>
                        <a:rPr lang="nl-BE" sz="1200" b="1" u="none" strike="noStrike">
                          <a:latin typeface="+mn-lt"/>
                          <a:cs typeface="Arial" pitchFamily="34" charset="0"/>
                        </a:rPr>
                        <a:t>Balanstotaal </a:t>
                      </a:r>
                      <a:endParaRPr lang="nl-BE" sz="1200" b="1" u="none" strike="noStrike" smtClean="0">
                        <a:latin typeface="+mn-lt"/>
                        <a:cs typeface="Arial" pitchFamily="34" charset="0"/>
                      </a:endParaRPr>
                    </a:p>
                    <a:p>
                      <a:pPr algn="ctr" fontAlgn="ctr"/>
                      <a:r>
                        <a:rPr lang="nl-BE" sz="1200" b="1" u="none" strike="noStrike" smtClean="0">
                          <a:latin typeface="+mn-lt"/>
                          <a:cs typeface="Arial" pitchFamily="34" charset="0"/>
                        </a:rPr>
                        <a:t>(</a:t>
                      </a:r>
                      <a:r>
                        <a:rPr lang="nl-BE" sz="1200" b="1" u="none" strike="noStrike">
                          <a:latin typeface="+mn-lt"/>
                          <a:cs typeface="Arial" pitchFamily="34" charset="0"/>
                        </a:rPr>
                        <a:t>in Euro)</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u="none" strike="noStrike">
                          <a:latin typeface="+mn-lt"/>
                          <a:cs typeface="Arial" pitchFamily="34" charset="0"/>
                        </a:rPr>
                        <a:t>Aantal instellingen</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smtClean="0">
                          <a:solidFill>
                            <a:schemeClr val="dk1"/>
                          </a:solidFill>
                          <a:latin typeface="+mn-lt"/>
                          <a:ea typeface="+mn-ea"/>
                          <a:cs typeface="Arial" pitchFamily="34" charset="0"/>
                        </a:rPr>
                        <a:t>% instellingen</a:t>
                      </a:r>
                      <a:endParaRPr lang="nl-BE" sz="1200" b="1" u="none" strike="noStrike" kern="120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u="none" strike="noStrike" smtClean="0">
                          <a:latin typeface="+mn-lt"/>
                          <a:cs typeface="Arial" pitchFamily="34" charset="0"/>
                        </a:rPr>
                        <a:t>Balanswaarde</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u="none" strike="noStrike" smtClean="0">
                          <a:latin typeface="+mn-lt"/>
                          <a:cs typeface="Arial" pitchFamily="34" charset="0"/>
                        </a:rPr>
                        <a:t>% </a:t>
                      </a:r>
                      <a:r>
                        <a:rPr lang="nl-BE" sz="1200" b="1" u="none" strike="noStrike">
                          <a:latin typeface="+mn-lt"/>
                          <a:cs typeface="Arial" pitchFamily="34" charset="0"/>
                        </a:rPr>
                        <a:t>totaal</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&gt; 1 Mia</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ctr"/>
                      <a:r>
                        <a:rPr lang="nl-BE" sz="1200" b="0" i="0" u="none" strike="noStrike">
                          <a:solidFill>
                            <a:srgbClr val="002244"/>
                          </a:solidFill>
                          <a:effectLst/>
                          <a:latin typeface="Calibri" panose="020F0502020204030204" pitchFamily="34" charset="0"/>
                        </a:rPr>
                        <a:t>15.971.335.520</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1 Mia &lt;&gt; 500 Mio</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5.410.124.854</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100 mln &lt;&gt;500 mln</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9.012.968.684</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10 mln &lt;&gt;100 mln</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3.755.306.454</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&lt;10 mln</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164.484.661</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0,5%</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441339">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Totaal</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34.314.220.172</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5" name="TextBox 4"/>
          <p:cNvSpPr txBox="1"/>
          <p:nvPr/>
        </p:nvSpPr>
        <p:spPr>
          <a:xfrm>
            <a:off x="323528" y="5422514"/>
            <a:ext cx="8064896" cy="738664"/>
          </a:xfrm>
          <a:prstGeom prst="rect">
            <a:avLst/>
          </a:prstGeom>
          <a:noFill/>
        </p:spPr>
        <p:txBody>
          <a:bodyPr wrap="square" rtlCol="0">
            <a:spAutoFit/>
          </a:bodyPr>
          <a:lstStyle/>
          <a:p>
            <a:r>
              <a:rPr lang="nl-BE" sz="1400" smtClean="0">
                <a:solidFill>
                  <a:schemeClr val="dk1"/>
                </a:solidFill>
                <a:cs typeface="Arial" pitchFamily="34" charset="0"/>
              </a:rPr>
              <a:t>63 % van </a:t>
            </a:r>
            <a:r>
              <a:rPr lang="nl-BE" sz="1400">
                <a:solidFill>
                  <a:schemeClr val="dk1"/>
                </a:solidFill>
                <a:cs typeface="Arial" pitchFamily="34" charset="0"/>
              </a:rPr>
              <a:t>het balanstotaal van de sector is in handen van slechts </a:t>
            </a:r>
            <a:r>
              <a:rPr lang="nl-BE" sz="1400" smtClean="0">
                <a:solidFill>
                  <a:schemeClr val="dk1"/>
                </a:solidFill>
                <a:cs typeface="Arial" pitchFamily="34" charset="0"/>
              </a:rPr>
              <a:t>9 % </a:t>
            </a:r>
            <a:r>
              <a:rPr lang="nl-BE" sz="1400">
                <a:solidFill>
                  <a:schemeClr val="dk1"/>
                </a:solidFill>
                <a:cs typeface="Arial" pitchFamily="34" charset="0"/>
              </a:rPr>
              <a:t>van het totaal aantal IBP’s, terwijl een vierde van het aantal </a:t>
            </a:r>
            <a:r>
              <a:rPr lang="nl-BE" sz="1400" smtClean="0">
                <a:solidFill>
                  <a:schemeClr val="dk1"/>
                </a:solidFill>
                <a:cs typeface="Arial" pitchFamily="34" charset="0"/>
              </a:rPr>
              <a:t>IBP’s, nl. die met een balanstotaal van minder dan 10 mio euro, slechts 0,5% </a:t>
            </a:r>
            <a:r>
              <a:rPr lang="nl-BE" sz="1400">
                <a:solidFill>
                  <a:schemeClr val="dk1"/>
                </a:solidFill>
                <a:cs typeface="Arial" pitchFamily="34" charset="0"/>
              </a:rPr>
              <a:t>van het balanstotaal van de sector vertegenwoordigt</a:t>
            </a:r>
            <a:r>
              <a:rPr lang="nl-BE" sz="1400" smtClean="0">
                <a:solidFill>
                  <a:schemeClr val="dk1"/>
                </a:solidFill>
                <a:cs typeface="Arial" pitchFamily="34" charset="0"/>
              </a:rPr>
              <a:t>.</a:t>
            </a:r>
            <a:endParaRPr lang="nl-BE" sz="1400">
              <a:solidFill>
                <a:schemeClr val="dk1"/>
              </a:solidFill>
              <a:cs typeface="Arial" pitchFamily="34" charset="0"/>
            </a:endParaRPr>
          </a:p>
        </p:txBody>
      </p:sp>
    </p:spTree>
    <p:extLst>
      <p:ext uri="{BB962C8B-B14F-4D97-AF65-F5344CB8AC3E}">
        <p14:creationId xmlns:p14="http://schemas.microsoft.com/office/powerpoint/2010/main" val="27197441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55190"/>
            <a:ext cx="8255001" cy="4231024"/>
          </a:xfrm>
        </p:spPr>
        <p:txBody>
          <a:bodyPr/>
          <a:lstStyle/>
          <a:p>
            <a:r>
              <a:rPr lang="nl-BE" smtClean="0"/>
              <a:t>Balanstotaal: 16,8 mia €</a:t>
            </a:r>
          </a:p>
          <a:p>
            <a:pPr marL="360000" lvl="1" indent="0">
              <a:buNone/>
            </a:pPr>
            <a:r>
              <a:rPr lang="nl-BE" smtClean="0"/>
              <a:t>	</a:t>
            </a:r>
            <a:r>
              <a:rPr lang="nl-BE"/>
              <a:t>= </a:t>
            </a:r>
            <a:r>
              <a:rPr lang="nl-BE" smtClean="0"/>
              <a:t>49 % van balanstotaal sector</a:t>
            </a:r>
          </a:p>
          <a:p>
            <a:r>
              <a:rPr lang="nl-BE" smtClean="0"/>
              <a:t>Technische voorzieningen: 13,1 mia €</a:t>
            </a:r>
          </a:p>
          <a:p>
            <a:pPr marL="360000" lvl="1" indent="0">
              <a:buNone/>
            </a:pPr>
            <a:r>
              <a:rPr lang="nl-BE" smtClean="0"/>
              <a:t>	</a:t>
            </a:r>
            <a:r>
              <a:rPr lang="nl-BE"/>
              <a:t>= </a:t>
            </a:r>
            <a:r>
              <a:rPr lang="nl-BE" smtClean="0"/>
              <a:t>45 % van technische voorzieningen sector</a:t>
            </a:r>
          </a:p>
          <a:p>
            <a:r>
              <a:rPr lang="nl-BE" smtClean="0"/>
              <a:t>Aantal deelnemers: 431.000 </a:t>
            </a:r>
          </a:p>
          <a:p>
            <a:pPr marL="360000" lvl="1" indent="0">
              <a:buClr>
                <a:srgbClr val="9DC2D7"/>
              </a:buClr>
              <a:buNone/>
            </a:pPr>
            <a:r>
              <a:rPr lang="nl-BE">
                <a:solidFill>
                  <a:srgbClr val="000000"/>
                </a:solidFill>
              </a:rPr>
              <a:t>	</a:t>
            </a:r>
            <a:r>
              <a:rPr lang="nl-BE"/>
              <a:t>= </a:t>
            </a:r>
            <a:r>
              <a:rPr lang="nl-BE" smtClean="0"/>
              <a:t>24 </a:t>
            </a:r>
            <a:r>
              <a:rPr lang="nl-BE"/>
              <a:t>% van aantal deelnemers </a:t>
            </a:r>
            <a:r>
              <a:rPr lang="nl-BE" smtClean="0"/>
              <a:t>sector</a:t>
            </a:r>
            <a:endParaRPr lang="nl-BE"/>
          </a:p>
          <a:p>
            <a:r>
              <a:rPr lang="nl-BE" smtClean="0"/>
              <a:t>Dekkingsgraad KTV + marge: 155 %</a:t>
            </a:r>
          </a:p>
          <a:p>
            <a:r>
              <a:rPr lang="nl-BE" smtClean="0"/>
              <a:t>Dekkingsgraad LTV + marge: 126 %</a:t>
            </a:r>
            <a:endParaRPr lang="nl-BE"/>
          </a:p>
        </p:txBody>
      </p:sp>
      <p:sp>
        <p:nvSpPr>
          <p:cNvPr id="3" name="Date Placeholder 2"/>
          <p:cNvSpPr>
            <a:spLocks noGrp="1"/>
          </p:cNvSpPr>
          <p:nvPr>
            <p:ph type="dt" sz="half" idx="10"/>
          </p:nvPr>
        </p:nvSpPr>
        <p:spPr/>
        <p:txBody>
          <a:bodyPr/>
          <a:lstStyle/>
          <a:p>
            <a:r>
              <a:rPr lang="nl-BE" dirty="0" smtClean="0"/>
              <a:t>2 december 2019</a:t>
            </a:r>
            <a:endParaRPr lang="nl-BE" dirty="0"/>
          </a:p>
        </p:txBody>
      </p:sp>
      <p:sp>
        <p:nvSpPr>
          <p:cNvPr id="4" name="Title 3"/>
          <p:cNvSpPr>
            <a:spLocks noGrp="1"/>
          </p:cNvSpPr>
          <p:nvPr>
            <p:ph type="title"/>
          </p:nvPr>
        </p:nvSpPr>
        <p:spPr/>
        <p:txBody>
          <a:bodyPr/>
          <a:lstStyle/>
          <a:p>
            <a:r>
              <a:rPr lang="nl-BE" smtClean="0"/>
              <a:t>Top 10 volgens balanstotaal</a:t>
            </a:r>
            <a:endParaRPr lang="nl-BE"/>
          </a:p>
        </p:txBody>
      </p:sp>
      <p:sp>
        <p:nvSpPr>
          <p:cNvPr id="8" name="Footer Placeholder 7"/>
          <p:cNvSpPr>
            <a:spLocks noGrp="1"/>
          </p:cNvSpPr>
          <p:nvPr>
            <p:ph type="ftr" sz="quarter" idx="11"/>
          </p:nvPr>
        </p:nvSpPr>
        <p:spPr/>
        <p:txBody>
          <a:bodyPr/>
          <a:lstStyle/>
          <a:p>
            <a:r>
              <a:rPr lang="nl-BE" smtClean="0"/>
              <a:t>Rapportering over het boekjaar 2018</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9</a:t>
            </a:fld>
            <a:endParaRPr lang="nl-BE"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FSMA New">
  <a:themeElements>
    <a:clrScheme name="FSMA">
      <a:dk1>
        <a:srgbClr val="002244"/>
      </a:dk1>
      <a:lt1>
        <a:sysClr val="window" lastClr="FFFFFF"/>
      </a:lt1>
      <a:dk2>
        <a:srgbClr val="002244"/>
      </a:dk2>
      <a:lt2>
        <a:srgbClr val="FFFFFF"/>
      </a:lt2>
      <a:accent1>
        <a:srgbClr val="002244"/>
      </a:accent1>
      <a:accent2>
        <a:srgbClr val="668899"/>
      </a:accent2>
      <a:accent3>
        <a:srgbClr val="BBCC00"/>
      </a:accent3>
      <a:accent4>
        <a:srgbClr val="BBCCCC"/>
      </a:accent4>
      <a:accent5>
        <a:srgbClr val="333333"/>
      </a:accent5>
      <a:accent6>
        <a:srgbClr val="DDDDDD"/>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FSMA New" id="{ADC49A3E-4504-45DC-9DE0-F886B1692A38}" vid="{A53F1B4A-5306-414E-B0AA-718F661574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252f7a24a5b428398326c6f59ad01f1 xmlns="a7325559-18b2-4921-b017-556174d50bff">
      <Terms xmlns="http://schemas.microsoft.com/office/infopath/2007/PartnerControls">
        <TermInfo xmlns="http://schemas.microsoft.com/office/infopath/2007/PartnerControls">
          <TermName xmlns="http://schemas.microsoft.com/office/infopath/2007/PartnerControls">Dutch</TermName>
          <TermId xmlns="http://schemas.microsoft.com/office/infopath/2007/PartnerControls">80025f18-efbd-4050-828c-3eb1f323b17d</TermId>
        </TermInfo>
      </Terms>
    </b252f7a24a5b428398326c6f59ad01f1>
    <RelevantFor xmlns="a7325559-18b2-4921-b017-556174d50bff">36;#K.01. FiMIS|K.01. FiMIS|K.01. FiMIS|fa202d77-4efa-4729-b9b8-9d41417b5f80#61479896-3af1-4007-976a-1c7e74bcc094#bc0b1854-f22d-4d09-aa99-21c875c3bdbf;#37;#Q.01. Sector overview|Q.01. Sector overview|Q.01. Sector overview|fa202d77-4efa-4729-b9b8-9d41417b5f80#5a57aa7a-75ee-4abd-a806-a2e0ebbfd8fc#95dbd006-e78a-4490-b074-56888d825586</RelevantFor>
    <Date1 xmlns="a7325559-18b2-4921-b017-556174d50bff">2019-12-01T23:00:00+00:00</Date1>
    <FSMADocumentDescription xmlns="a7325559-18b2-4921-b017-556174d50bff">Sectoroverzicht 2018 -  powerpoint presentatie voor website</FSMADocumentDescription>
    <ncff1c19e96f4f66a1ef6e7dc3ac23a0 xmlns="a7325559-18b2-4921-b017-556174d50bff">
      <Terms xmlns="http://schemas.microsoft.com/office/infopath/2007/PartnerControls"/>
    </ncff1c19e96f4f66a1ef6e7dc3ac23a0>
    <j57658f9111242c1ab0be9b95dacce65 xmlns="a7325559-18b2-4921-b017-556174d50bff">
      <Terms xmlns="http://schemas.microsoft.com/office/infopath/2007/PartnerControls"/>
    </j57658f9111242c1ab0be9b95dacce65>
    <Case xmlns="a7325559-18b2-4921-b017-556174d50bff">
      <Url>https://edossier2.fsmanet.be/sites/administration/_layouts/15/eDossier.Core/CaseRedirect.aspx?Id=92ab427d-76a0-4b89-abde-8929e17f2e9a</Url>
      <Description>STATS-2019-007018</Description>
    </Case>
    <o3d75fc94b264abb977af7e04b885cd5 xmlns="a7325559-18b2-4921-b017-556174d50bff">
      <Terms xmlns="http://schemas.microsoft.com/office/infopath/2007/PartnerControls">
        <TermInfo xmlns="http://schemas.microsoft.com/office/infopath/2007/PartnerControls">
          <TermName xmlns="http://schemas.microsoft.com/office/infopath/2007/PartnerControls">Final</TermName>
          <TermId xmlns="http://schemas.microsoft.com/office/infopath/2007/PartnerControls">7d7850c6-150d-4cd3-9e58-5c4a2226475a</TermId>
        </TermInfo>
      </Terms>
    </o3d75fc94b264abb977af7e04b885cd5>
  </documentManagement>
</p:properties>
</file>

<file path=customXml/item2.xml><?xml version="1.0" encoding="utf-8"?>
<ct:contentTypeSchema xmlns:ct="http://schemas.microsoft.com/office/2006/metadata/contentType" xmlns:ma="http://schemas.microsoft.com/office/2006/metadata/properties/metaAttributes" ct:_="" ma:_="" ma:contentTypeName="Management Committee Annex" ma:contentTypeID="0x01010096B10D78A450B444BAE61FDEE383F84800CE153FF536564C7A920E07BEB828019D0077A5628C16BF3C438D5740829239785F" ma:contentTypeVersion="2" ma:contentTypeDescription="Create a new document." ma:contentTypeScope="" ma:versionID="8ca48b80f9f8d32c81ed3e4a336a79ed">
  <xsd:schema xmlns:xsd="http://www.w3.org/2001/XMLSchema" xmlns:xs="http://www.w3.org/2001/XMLSchema" xmlns:p="http://schemas.microsoft.com/office/2006/metadata/properties" xmlns:ns2="a7325559-18b2-4921-b017-556174d50bff" targetNamespace="http://schemas.microsoft.com/office/2006/metadata/properties" ma:root="true" ma:fieldsID="5724e833bf0831d4b10b157e30aca293" ns2:_="">
    <xsd:import namespace="a7325559-18b2-4921-b017-556174d50bff"/>
    <xsd:element name="properties">
      <xsd:complexType>
        <xsd:sequence>
          <xsd:element name="documentManagement">
            <xsd:complexType>
              <xsd:all>
                <xsd:element ref="ns2:FSMADocumentDescription" minOccurs="0"/>
                <xsd:element ref="ns2:RelevantFor" minOccurs="0"/>
                <xsd:element ref="ns2:j57658f9111242c1ab0be9b95dacce65" minOccurs="0"/>
                <xsd:element ref="ns2:o3d75fc94b264abb977af7e04b885cd5" minOccurs="0"/>
                <xsd:element ref="ns2:b252f7a24a5b428398326c6f59ad01f1" minOccurs="0"/>
                <xsd:element ref="ns2:Date1" minOccurs="0"/>
                <xsd:element ref="ns2:ncff1c19e96f4f66a1ef6e7dc3ac23a0" minOccurs="0"/>
                <xsd:element ref="ns2:Cas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7325559-18b2-4921-b017-556174d50bff" elementFormDefault="qualified">
    <xsd:import namespace="http://schemas.microsoft.com/office/2006/documentManagement/types"/>
    <xsd:import namespace="http://schemas.microsoft.com/office/infopath/2007/PartnerControls"/>
    <xsd:element name="FSMADocumentDescription" ma:index="8" nillable="true" ma:displayName="Description" ma:internalName="FSMADocumentDescription">
      <xsd:simpleType>
        <xsd:restriction base="dms:Note"/>
      </xsd:simpleType>
    </xsd:element>
    <xsd:element name="RelevantFor" ma:index="9" nillable="true" ma:displayName="Relevant for" ma:list="{0e5178da-34e9-4e07-99a3-3fe8377d5c97}" ma:internalName="RelevantFor" ma:showField="Combined" ma:web="552cb599-85e5-4713-aa3c-8622127c7f29">
      <xsd:simpleType>
        <xsd:restriction base="dms:Unknown"/>
      </xsd:simpleType>
    </xsd:element>
    <xsd:element name="j57658f9111242c1ab0be9b95dacce65" ma:index="10" nillable="true" ma:taxonomy="true" ma:internalName="j57658f9111242c1ab0be9b95dacce65" ma:taxonomyFieldName="FSMAKeywords" ma:displayName="Keywords" ma:default="" ma:fieldId="{357658f9-1112-42c1-ab0b-e9b95dacce65}" ma:taxonomyMulti="true" ma:sspId="733e9705-8999-4689-82cc-e4b589d7ceac" ma:termSetId="0c0cad7d-378f-43ed-928f-3cdc5e0a6410" ma:anchorId="00000000-0000-0000-0000-000000000000" ma:open="false" ma:isKeyword="false">
      <xsd:complexType>
        <xsd:sequence>
          <xsd:element ref="pc:Terms" minOccurs="0" maxOccurs="1"/>
        </xsd:sequence>
      </xsd:complexType>
    </xsd:element>
    <xsd:element name="o3d75fc94b264abb977af7e04b885cd5" ma:index="12" nillable="true" ma:taxonomy="true" ma:internalName="o3d75fc94b264abb977af7e04b885cd5" ma:taxonomyFieldName="FSMADocumentStatus" ma:displayName="Status" ma:default="" ma:fieldId="{83d75fc9-4b26-4abb-977a-f7e04b885cd5}" ma:sspId="733e9705-8999-4689-82cc-e4b589d7ceac" ma:termSetId="f70b2fdd-aab3-4f0c-90d0-dfa46d2b54cf" ma:anchorId="00000000-0000-0000-0000-000000000000" ma:open="false" ma:isKeyword="false">
      <xsd:complexType>
        <xsd:sequence>
          <xsd:element ref="pc:Terms" minOccurs="0" maxOccurs="1"/>
        </xsd:sequence>
      </xsd:complexType>
    </xsd:element>
    <xsd:element name="b252f7a24a5b428398326c6f59ad01f1" ma:index="14" nillable="true" ma:taxonomy="true" ma:internalName="b252f7a24a5b428398326c6f59ad01f1" ma:taxonomyFieldName="FSMALanguage" ma:displayName="Language" ma:default="" ma:fieldId="{b252f7a2-4a5b-4283-9832-6c6f59ad01f1}" ma:taxonomyMulti="true" ma:sspId="733e9705-8999-4689-82cc-e4b589d7ceac" ma:termSetId="aafeecad-3366-4f68-8bb2-095e8beb6c45" ma:anchorId="00000000-0000-0000-0000-000000000000" ma:open="false" ma:isKeyword="false">
      <xsd:complexType>
        <xsd:sequence>
          <xsd:element ref="pc:Terms" minOccurs="0" maxOccurs="1"/>
        </xsd:sequence>
      </xsd:complexType>
    </xsd:element>
    <xsd:element name="Date1" ma:index="16" nillable="true" ma:displayName="Date" ma:format="DateOnly" ma:internalName="Date1">
      <xsd:simpleType>
        <xsd:restriction base="dms:DateTime"/>
      </xsd:simpleType>
    </xsd:element>
    <xsd:element name="ncff1c19e96f4f66a1ef6e7dc3ac23a0" ma:index="17" nillable="true" ma:taxonomy="true" ma:internalName="ncff1c19e96f4f66a1ef6e7dc3ac23a0" ma:taxonomyFieldName="Importance" ma:displayName="Importance" ma:default="" ma:fieldId="{7cff1c19-e96f-4f66-a1ef-6e7dc3ac23a0}" ma:sspId="733e9705-8999-4689-82cc-e4b589d7ceac" ma:termSetId="94677fba-fc98-4aba-92d7-620adf123057" ma:anchorId="00000000-0000-0000-0000-000000000000" ma:open="false" ma:isKeyword="false">
      <xsd:complexType>
        <xsd:sequence>
          <xsd:element ref="pc:Terms" minOccurs="0" maxOccurs="1"/>
        </xsd:sequence>
      </xsd:complexType>
    </xsd:element>
    <xsd:element name="Case" ma:index="19" nillable="true" ma:displayName="Case" ma:format="Hyperlink" ma:internalName="Case">
      <xsd:complexType>
        <xsd:complexContent>
          <xsd:extension base="dms:URL">
            <xsd:sequence>
              <xsd:element name="Url" type="dms:ValidUrl" minOccurs="0" nillable="true"/>
              <xsd:element name="Description" type="xsd:string"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4590FB8-315B-4807-B78E-66E7C0694CF8}">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a7325559-18b2-4921-b017-556174d50bff"/>
    <ds:schemaRef ds:uri="http://www.w3.org/XML/1998/namespace"/>
    <ds:schemaRef ds:uri="http://purl.org/dc/dcmitype/"/>
  </ds:schemaRefs>
</ds:datastoreItem>
</file>

<file path=customXml/itemProps2.xml><?xml version="1.0" encoding="utf-8"?>
<ds:datastoreItem xmlns:ds="http://schemas.openxmlformats.org/officeDocument/2006/customXml" ds:itemID="{D48CDEBA-7422-417A-9606-3C2CCDDB749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7325559-18b2-4921-b017-556174d50b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25DFA1B-75EF-4254-AE6B-EDE18721142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FSMA New</Template>
  <TotalTime>13492</TotalTime>
  <Words>2573</Words>
  <Application>Microsoft Office PowerPoint</Application>
  <PresentationFormat>On-screen Show (4:3)</PresentationFormat>
  <Paragraphs>940</Paragraphs>
  <Slides>45</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45</vt:i4>
      </vt:variant>
    </vt:vector>
  </HeadingPairs>
  <TitlesOfParts>
    <vt:vector size="49" baseType="lpstr">
      <vt:lpstr>Arial</vt:lpstr>
      <vt:lpstr>Calibri</vt:lpstr>
      <vt:lpstr>Wingdings</vt:lpstr>
      <vt:lpstr>FSMA New</vt:lpstr>
      <vt:lpstr>PowerPoint Presentation</vt:lpstr>
      <vt:lpstr>De sector van de Instellingen voor Bedrijfspensioenvoorziening - Boekjaar 2018 </vt:lpstr>
      <vt:lpstr>Executive summary</vt:lpstr>
      <vt:lpstr>Executive summary</vt:lpstr>
      <vt:lpstr>De sector van de Instellingen voor Bedrijfspensioenvoorziening - Boekjaar 2018 </vt:lpstr>
      <vt:lpstr>Sector</vt:lpstr>
      <vt:lpstr>Sector - balanstotaal</vt:lpstr>
      <vt:lpstr>Sector - balanstotaal</vt:lpstr>
      <vt:lpstr>Top 10 volgens balanstotaal</vt:lpstr>
      <vt:lpstr>Top 50 volgens balanstotaal</vt:lpstr>
      <vt:lpstr>Sector - deelnemers</vt:lpstr>
      <vt:lpstr>Sector - deelnemers</vt:lpstr>
      <vt:lpstr>Sector - deelnemers</vt:lpstr>
      <vt:lpstr>Sector - deelnemers</vt:lpstr>
      <vt:lpstr>Sector – type van de toezegging</vt:lpstr>
      <vt:lpstr>Sector</vt:lpstr>
      <vt:lpstr>Sector</vt:lpstr>
      <vt:lpstr>Sector</vt:lpstr>
      <vt:lpstr>Sector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Sector</vt:lpstr>
      <vt:lpstr>Peer groups in functie van het type van de pensioentoezegging</vt:lpstr>
      <vt:lpstr>Peer groups in functie van het type van de pensioentoezegging</vt:lpstr>
      <vt:lpstr>Peer groups in functie van het type van de pensioentoezegging</vt:lpstr>
      <vt:lpstr>Peer groups in functie van het type van de pensioentoezegging</vt:lpstr>
      <vt:lpstr>Peer groups in functie van het type van de pensioentoezegging</vt:lpstr>
      <vt:lpstr>Sector</vt:lpstr>
      <vt:lpstr>Peer groups in functie van grensoverschrijdende activiteit </vt:lpstr>
      <vt:lpstr>Peer groups in functie van grensoverschrijdende activiteit </vt:lpstr>
      <vt:lpstr>Peer groups in functie van grensoverschrijdende activiteit </vt:lpstr>
      <vt:lpstr>Peer groups in functie van grensoverschrijdende activiteit</vt:lpstr>
      <vt:lpstr>Peer groups in functie van grensoverschrijdende activiteit</vt:lpstr>
      <vt:lpstr>Samenvattende tabel IBP's</vt:lpstr>
      <vt:lpstr>IBP's tov groepsverzekeringen, bedrijfsleiderverzekeringen en derde pijler *</vt:lpstr>
      <vt:lpstr>Lexicon</vt:lpstr>
    </vt:vector>
  </TitlesOfParts>
  <Company>FSMA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Sectoroverzicht IBP's 2017 voor website</dc:title>
  <dc:creator>Vandendriessche Diederik</dc:creator>
  <cp:lastModifiedBy>Vandendriessche, Diederik</cp:lastModifiedBy>
  <cp:revision>769</cp:revision>
  <cp:lastPrinted>2017-10-04T14:02:31Z</cp:lastPrinted>
  <dcterms:created xsi:type="dcterms:W3CDTF">2011-10-05T15:12:53Z</dcterms:created>
  <dcterms:modified xsi:type="dcterms:W3CDTF">2019-12-02T14:49:00Z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677865281</vt:i4>
  </property>
  <property fmtid="{D5CDD505-2E9C-101B-9397-08002B2CF9AE}" pid="3" name="_NewReviewCycle">
    <vt:lpwstr/>
  </property>
  <property fmtid="{D5CDD505-2E9C-101B-9397-08002B2CF9AE}" pid="4" name="_EmailSubject">
    <vt:lpwstr>Vraagje pensioenfonds</vt:lpwstr>
  </property>
  <property fmtid="{D5CDD505-2E9C-101B-9397-08002B2CF9AE}" pid="5" name="_AuthorEmailDisplayName">
    <vt:lpwstr>Vandendriessche, Diederik</vt:lpwstr>
  </property>
  <property fmtid="{D5CDD505-2E9C-101B-9397-08002B2CF9AE}" pid="6" name="_PreviousAdHocReviewCycleID">
    <vt:i4>195868594</vt:i4>
  </property>
  <property fmtid="{D5CDD505-2E9C-101B-9397-08002B2CF9AE}" pid="7" name="FSMALanguage">
    <vt:lpwstr>13;#Dutch|80025f18-efbd-4050-828c-3eb1f323b17d</vt:lpwstr>
  </property>
  <property fmtid="{D5CDD505-2E9C-101B-9397-08002B2CF9AE}" pid="8" name="ContentTypeId">
    <vt:lpwstr>0x01010096B10D78A450B444BAE61FDEE383F84800CE153FF536564C7A920E07BEB828019D0077A5628C16BF3C438D5740829239785F</vt:lpwstr>
  </property>
  <property fmtid="{D5CDD505-2E9C-101B-9397-08002B2CF9AE}" pid="9" name="FSMAKeywords">
    <vt:lpwstr/>
  </property>
  <property fmtid="{D5CDD505-2E9C-101B-9397-08002B2CF9AE}" pid="10" name="Dossier">
    <vt:lpwstr/>
  </property>
  <property fmtid="{D5CDD505-2E9C-101B-9397-08002B2CF9AE}" pid="11" name="TaxCatchAll">
    <vt:lpwstr>1;#Final|7d7850c6-150d-4cd3-9e58-5c4a2226475a;#13;#Dutch|80025f18-efbd-4050-828c-3eb1f323b17d</vt:lpwstr>
  </property>
  <property fmtid="{D5CDD505-2E9C-101B-9397-08002B2CF9AE}" pid="12" name="DossierFr">
    <vt:lpwstr/>
  </property>
  <property fmtid="{D5CDD505-2E9C-101B-9397-08002B2CF9AE}" pid="13" name="DossierOfficialNameFr">
    <vt:lpwstr/>
  </property>
  <property fmtid="{D5CDD505-2E9C-101B-9397-08002B2CF9AE}" pid="14" name="DossierOfficialName">
    <vt:lpwstr/>
  </property>
  <property fmtid="{D5CDD505-2E9C-101B-9397-08002B2CF9AE}" pid="15" name="DossierOfficialNameNl">
    <vt:lpwstr/>
  </property>
  <property fmtid="{D5CDD505-2E9C-101B-9397-08002B2CF9AE}" pid="16" name="DossierNl">
    <vt:lpwstr/>
  </property>
  <property fmtid="{D5CDD505-2E9C-101B-9397-08002B2CF9AE}" pid="17" name="FSMADocumentStatus">
    <vt:lpwstr>1;#Final|7d7850c6-150d-4cd3-9e58-5c4a2226475a</vt:lpwstr>
  </property>
  <property fmtid="{D5CDD505-2E9C-101B-9397-08002B2CF9AE}" pid="18" name="Importance">
    <vt:lpwstr/>
  </property>
  <property fmtid="{D5CDD505-2E9C-101B-9397-08002B2CF9AE}" pid="19" name="_docset_NoMedatataSyncRequired">
    <vt:lpwstr>False</vt:lpwstr>
  </property>
  <property fmtid="{D5CDD505-2E9C-101B-9397-08002B2CF9AE}" pid="20" name="_AuthorEmail">
    <vt:lpwstr>Diederik.Vandendriessche@fsma.be</vt:lpwstr>
  </property>
</Properties>
</file>